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74" r:id="rId5"/>
    <p:sldId id="275" r:id="rId6"/>
    <p:sldId id="286" r:id="rId7"/>
    <p:sldId id="276" r:id="rId8"/>
    <p:sldId id="284" r:id="rId9"/>
    <p:sldId id="279" r:id="rId10"/>
    <p:sldId id="280" r:id="rId11"/>
    <p:sldId id="278" r:id="rId12"/>
    <p:sldId id="281" r:id="rId13"/>
    <p:sldId id="282" r:id="rId14"/>
    <p:sldId id="283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 snapToGrid="0" showGuides="1"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F11AF-CFA5-492F-A60E-BDADE3FF9F10}" type="datetimeFigureOut">
              <a:rPr lang="en-US" smtClean="0"/>
              <a:t>8/22/2013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C670A-469F-49D1-927A-68E4705B3D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6BC00-597A-4F49-9CE0-354623DA8E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C68B8-2AD1-4D0E-8D94-553EE12B9413}" type="datetimeFigureOut">
              <a:rPr lang="en-US" smtClean="0"/>
              <a:pPr/>
              <a:t>8/22/2013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CF03F-EBCF-4ADE-8B2B-80F678B66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2.png"/><Relationship Id="rId5" Type="http://schemas.openxmlformats.org/officeDocument/2006/relationships/image" Target="../media/image13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18.png"/><Relationship Id="rId15" Type="http://schemas.openxmlformats.org/officeDocument/2006/relationships/image" Target="../media/image21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19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19" Type="http://schemas.openxmlformats.org/officeDocument/2006/relationships/image" Target="../media/image27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19" Type="http://schemas.openxmlformats.org/officeDocument/2006/relationships/image" Target="../media/image27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19" Type="http://schemas.openxmlformats.org/officeDocument/2006/relationships/image" Target="../media/image29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30.jpe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1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19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5.jpe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52401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u="sng" dirty="0" smtClean="0"/>
              <a:t>IS Target into SCADA and PMS market</a:t>
            </a:r>
            <a:endParaRPr lang="en-US" sz="1200" b="1" i="1" u="sng" dirty="0" smtClean="0"/>
          </a:p>
          <a:p>
            <a:endParaRPr lang="en-US" sz="1200" dirty="0" smtClean="0"/>
          </a:p>
          <a:p>
            <a:r>
              <a:rPr lang="en-US" sz="1400" b="1" u="sng" dirty="0" smtClean="0"/>
              <a:t>General: </a:t>
            </a:r>
            <a:r>
              <a:rPr lang="en-US" sz="1400" dirty="0" smtClean="0"/>
              <a:t>IS International Services is utilizing past SCADA and PMS projects to leverage significant business in critical power applications  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As the market for these type of system is wide ranging, IS will attempt to provide a wide range of solutions for all types and sizes of PMS and SCADA system.  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Our target market is heavy commercial to industrial electrical systems to include the following specific applications; Hospitals, data centers, embassies, and Industrial manufacturing plant </a:t>
            </a:r>
          </a:p>
          <a:p>
            <a:r>
              <a:rPr lang="en-US" sz="1400" dirty="0" smtClean="0"/>
              <a:t> </a:t>
            </a:r>
          </a:p>
          <a:p>
            <a:r>
              <a:rPr lang="en-US" sz="1400" dirty="0" smtClean="0"/>
              <a:t>Our approach to this market is “Build your own” system.  We start with basic infrastructure and allow customers to add capabilities for their particular application.</a:t>
            </a:r>
          </a:p>
          <a:p>
            <a:endParaRPr lang="en-US" sz="1200" dirty="0" smtClean="0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616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Basic Infrastructure for SCADA and / or PMS Systems</a:t>
            </a:r>
          </a:p>
          <a:p>
            <a:pPr lvl="2"/>
            <a:endParaRPr lang="en-US" sz="1200" dirty="0"/>
          </a:p>
        </p:txBody>
      </p:sp>
      <p:pic>
        <p:nvPicPr>
          <p:cNvPr id="25" name="Picture 2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5408886" y="3953175"/>
            <a:ext cx="238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Meters, Power Quality Meters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5408886" y="4699000"/>
            <a:ext cx="1428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Protective Relays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5408886" y="5384800"/>
            <a:ext cx="2192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PLCs, Generator Controllers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5408886" y="3403600"/>
            <a:ext cx="1873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Networking Equipment</a:t>
            </a:r>
            <a:endParaRPr lang="en-US" sz="1400" dirty="0"/>
          </a:p>
        </p:txBody>
      </p:sp>
      <p:grpSp>
        <p:nvGrpSpPr>
          <p:cNvPr id="69" name="Group 68"/>
          <p:cNvGrpSpPr/>
          <p:nvPr/>
        </p:nvGrpSpPr>
        <p:grpSpPr>
          <a:xfrm>
            <a:off x="2209800" y="3437596"/>
            <a:ext cx="3153586" cy="2506004"/>
            <a:chOff x="2209800" y="3437596"/>
            <a:chExt cx="3153586" cy="2506004"/>
          </a:xfrm>
        </p:grpSpPr>
        <p:sp>
          <p:nvSpPr>
            <p:cNvPr id="30" name="Oval 29"/>
            <p:cNvSpPr/>
            <p:nvPr/>
          </p:nvSpPr>
          <p:spPr>
            <a:xfrm>
              <a:off x="2993079" y="3537711"/>
              <a:ext cx="81855" cy="90322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4103267" y="3538649"/>
              <a:ext cx="81855" cy="90322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7625" y="5386524"/>
              <a:ext cx="765093" cy="49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98293" y="5386524"/>
              <a:ext cx="765093" cy="49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0" name="Group 39"/>
            <p:cNvGrpSpPr/>
            <p:nvPr/>
          </p:nvGrpSpPr>
          <p:grpSpPr>
            <a:xfrm>
              <a:off x="2339189" y="3804773"/>
              <a:ext cx="1049596" cy="565077"/>
              <a:chOff x="595855" y="4743167"/>
              <a:chExt cx="586234" cy="286029"/>
            </a:xfrm>
          </p:grpSpPr>
          <p:pic>
            <p:nvPicPr>
              <p:cNvPr id="41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95855" y="4743167"/>
                <a:ext cx="254540" cy="2860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2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27549" y="4743167"/>
                <a:ext cx="254540" cy="2860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24486" y="3804775"/>
              <a:ext cx="455730" cy="56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38099" y="3804775"/>
              <a:ext cx="455730" cy="56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" name="Picture 4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59724" y="3437596"/>
              <a:ext cx="1283170" cy="23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TextBox 45"/>
            <p:cNvSpPr txBox="1"/>
            <p:nvPr/>
          </p:nvSpPr>
          <p:spPr>
            <a:xfrm>
              <a:off x="2269501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872062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46678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pic>
          <p:nvPicPr>
            <p:cNvPr id="5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52439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TextBox 50"/>
            <p:cNvSpPr txBox="1"/>
            <p:nvPr/>
          </p:nvSpPr>
          <p:spPr>
            <a:xfrm>
              <a:off x="2209800" y="5047141"/>
              <a:ext cx="1240424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Metering Relays</a:t>
              </a:r>
              <a:endParaRPr lang="en-US" sz="600" dirty="0"/>
            </a:p>
          </p:txBody>
        </p:sp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61725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62485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57799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5" name="TextBox 54"/>
            <p:cNvSpPr txBox="1"/>
            <p:nvPr/>
          </p:nvSpPr>
          <p:spPr>
            <a:xfrm>
              <a:off x="3915160" y="5056547"/>
              <a:ext cx="1240424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Metering Relays</a:t>
              </a:r>
              <a:endParaRPr lang="en-US" sz="600" dirty="0"/>
            </a:p>
          </p:txBody>
        </p:sp>
        <p:pic>
          <p:nvPicPr>
            <p:cNvPr id="56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67085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67846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266" name="Picture 2" descr="http://www.cat.com/cda/files/4379448/7/EMCP4-240x160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51855" y="5384800"/>
              <a:ext cx="838200" cy="558800"/>
            </a:xfrm>
            <a:prstGeom prst="rect">
              <a:avLst/>
            </a:prstGeom>
            <a:noFill/>
          </p:spPr>
        </p:pic>
      </p:grpSp>
      <p:grpSp>
        <p:nvGrpSpPr>
          <p:cNvPr id="65" name="Group 64"/>
          <p:cNvGrpSpPr/>
          <p:nvPr/>
        </p:nvGrpSpPr>
        <p:grpSpPr>
          <a:xfrm>
            <a:off x="1143000" y="990600"/>
            <a:ext cx="2438400" cy="1906890"/>
            <a:chOff x="1143000" y="990600"/>
            <a:chExt cx="2438400" cy="1906890"/>
          </a:xfrm>
        </p:grpSpPr>
        <p:grpSp>
          <p:nvGrpSpPr>
            <p:cNvPr id="62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63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64" name="Picture 20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11268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cxnSp>
        <p:nvCxnSpPr>
          <p:cNvPr id="67" name="Elbow Connector 66"/>
          <p:cNvCxnSpPr>
            <a:stCxn id="63" idx="2"/>
            <a:endCxn id="45" idx="0"/>
          </p:cNvCxnSpPr>
          <p:nvPr/>
        </p:nvCxnSpPr>
        <p:spPr>
          <a:xfrm rot="16200000" flipH="1">
            <a:off x="2711701" y="2547988"/>
            <a:ext cx="540106" cy="1239109"/>
          </a:xfrm>
          <a:prstGeom prst="bentConnector3">
            <a:avLst>
              <a:gd name="adj1" fmla="val 50000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297509" y="1051947"/>
            <a:ext cx="417171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Single or multiple Workstation(s) with SCADA Software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 smtClean="0"/>
              <a:t> WonderWare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 smtClean="0"/>
              <a:t> Rockwell Automation Factory Talk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 smtClean="0"/>
              <a:t> GE Proficy / </a:t>
            </a:r>
            <a:r>
              <a:rPr lang="en-US" sz="1400" dirty="0" err="1" smtClean="0"/>
              <a:t>iFix</a:t>
            </a:r>
            <a:endParaRPr lang="en-US" sz="1400" dirty="0" smtClean="0"/>
          </a:p>
          <a:p>
            <a:pPr lvl="1">
              <a:buFont typeface="Arial" pitchFamily="34" charset="0"/>
              <a:buChar char="•"/>
            </a:pPr>
            <a:r>
              <a:rPr lang="en-US" sz="1400" dirty="0" smtClean="0"/>
              <a:t> Siemens WinCC</a:t>
            </a:r>
          </a:p>
          <a:p>
            <a:pPr>
              <a:buFont typeface="Arial" pitchFamily="34" charset="0"/>
              <a:buChar char="•"/>
            </a:pP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0788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Client / Server Infrastructure Based SCADA or PMS System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" name="TextBox 160"/>
          <p:cNvSpPr txBox="1"/>
          <p:nvPr/>
        </p:nvSpPr>
        <p:spPr>
          <a:xfrm>
            <a:off x="6633027" y="2800299"/>
            <a:ext cx="1521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HMI Server</a:t>
            </a:r>
            <a:endParaRPr lang="en-US" sz="1200" b="1" dirty="0"/>
          </a:p>
        </p:txBody>
      </p:sp>
      <p:sp>
        <p:nvSpPr>
          <p:cNvPr id="347" name="TextBox 158"/>
          <p:cNvSpPr txBox="1"/>
          <p:nvPr/>
        </p:nvSpPr>
        <p:spPr>
          <a:xfrm>
            <a:off x="6633027" y="1103291"/>
            <a:ext cx="123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17” Flat Screen Monitor</a:t>
            </a:r>
            <a:endParaRPr lang="en-US" sz="1200" b="1" dirty="0"/>
          </a:p>
        </p:txBody>
      </p:sp>
      <p:sp>
        <p:nvSpPr>
          <p:cNvPr id="348" name="TextBox 159"/>
          <p:cNvSpPr txBox="1"/>
          <p:nvPr/>
        </p:nvSpPr>
        <p:spPr>
          <a:xfrm>
            <a:off x="6633027" y="1493317"/>
            <a:ext cx="160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Keyboard and Mouse</a:t>
            </a:r>
            <a:endParaRPr lang="en-US" sz="1200" b="1" dirty="0"/>
          </a:p>
        </p:txBody>
      </p:sp>
      <p:sp>
        <p:nvSpPr>
          <p:cNvPr id="349" name="TextBox 162"/>
          <p:cNvSpPr txBox="1"/>
          <p:nvPr/>
        </p:nvSpPr>
        <p:spPr>
          <a:xfrm>
            <a:off x="6633027" y="3020458"/>
            <a:ext cx="1339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Historian Server</a:t>
            </a:r>
            <a:endParaRPr lang="en-US" sz="1200" b="1" dirty="0"/>
          </a:p>
        </p:txBody>
      </p:sp>
      <p:sp>
        <p:nvSpPr>
          <p:cNvPr id="350" name="TextBox 168"/>
          <p:cNvSpPr txBox="1"/>
          <p:nvPr/>
        </p:nvSpPr>
        <p:spPr>
          <a:xfrm>
            <a:off x="6633027" y="1920996"/>
            <a:ext cx="14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KVM Switch</a:t>
            </a:r>
            <a:endParaRPr lang="en-US" sz="1200" b="1" dirty="0"/>
          </a:p>
        </p:txBody>
      </p:sp>
      <p:sp>
        <p:nvSpPr>
          <p:cNvPr id="353" name="Oval 352"/>
          <p:cNvSpPr/>
          <p:nvPr/>
        </p:nvSpPr>
        <p:spPr>
          <a:xfrm>
            <a:off x="5857879" y="371273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5771943" y="371273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5857879" y="367092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5771943" y="367092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6032452" y="367616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5946516" y="367616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5817" y="961628"/>
            <a:ext cx="1707317" cy="387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5326" y="1000530"/>
            <a:ext cx="995443" cy="99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3145" y="2008612"/>
            <a:ext cx="1015047" cy="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7549" y="2791548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7544" y="3087388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1201" y="2169561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1201" y="2339891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" name="TextBox 160"/>
          <p:cNvSpPr txBox="1"/>
          <p:nvPr/>
        </p:nvSpPr>
        <p:spPr>
          <a:xfrm>
            <a:off x="6624063" y="2217593"/>
            <a:ext cx="1521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Ethernet Switches</a:t>
            </a:r>
            <a:endParaRPr lang="en-US" sz="1200" b="1" dirty="0"/>
          </a:p>
        </p:txBody>
      </p:sp>
      <p:grpSp>
        <p:nvGrpSpPr>
          <p:cNvPr id="370" name="Group 369"/>
          <p:cNvGrpSpPr/>
          <p:nvPr/>
        </p:nvGrpSpPr>
        <p:grpSpPr>
          <a:xfrm>
            <a:off x="439616" y="1032803"/>
            <a:ext cx="1248507" cy="1147689"/>
            <a:chOff x="1143000" y="990600"/>
            <a:chExt cx="2438400" cy="1906890"/>
          </a:xfrm>
        </p:grpSpPr>
        <p:grpSp>
          <p:nvGrpSpPr>
            <p:cNvPr id="371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73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7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72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grpSp>
        <p:nvGrpSpPr>
          <p:cNvPr id="375" name="Group 374"/>
          <p:cNvGrpSpPr/>
          <p:nvPr/>
        </p:nvGrpSpPr>
        <p:grpSpPr>
          <a:xfrm>
            <a:off x="1881555" y="1032803"/>
            <a:ext cx="1248507" cy="1147689"/>
            <a:chOff x="1143000" y="990600"/>
            <a:chExt cx="2438400" cy="1906890"/>
          </a:xfrm>
        </p:grpSpPr>
        <p:grpSp>
          <p:nvGrpSpPr>
            <p:cNvPr id="376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78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79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77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grpSp>
        <p:nvGrpSpPr>
          <p:cNvPr id="380" name="Group 379"/>
          <p:cNvGrpSpPr/>
          <p:nvPr/>
        </p:nvGrpSpPr>
        <p:grpSpPr>
          <a:xfrm>
            <a:off x="3323493" y="1032803"/>
            <a:ext cx="1248507" cy="1147689"/>
            <a:chOff x="1143000" y="990600"/>
            <a:chExt cx="2438400" cy="1906890"/>
          </a:xfrm>
        </p:grpSpPr>
        <p:grpSp>
          <p:nvGrpSpPr>
            <p:cNvPr id="381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83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8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2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85" name="TextBox 158"/>
          <p:cNvSpPr txBox="1"/>
          <p:nvPr/>
        </p:nvSpPr>
        <p:spPr>
          <a:xfrm>
            <a:off x="1453771" y="763320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Client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Workstations</a:t>
            </a:r>
            <a:endParaRPr lang="en-US" sz="1400" dirty="0"/>
          </a:p>
        </p:txBody>
      </p:sp>
      <p:sp>
        <p:nvSpPr>
          <p:cNvPr id="386" name="TextBox 158"/>
          <p:cNvSpPr txBox="1"/>
          <p:nvPr/>
        </p:nvSpPr>
        <p:spPr>
          <a:xfrm>
            <a:off x="5263779" y="648435"/>
            <a:ext cx="81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grpSp>
        <p:nvGrpSpPr>
          <p:cNvPr id="387" name="Group 386"/>
          <p:cNvGrpSpPr/>
          <p:nvPr/>
        </p:nvGrpSpPr>
        <p:grpSpPr>
          <a:xfrm>
            <a:off x="732693" y="2662311"/>
            <a:ext cx="1248507" cy="1147689"/>
            <a:chOff x="1143000" y="990600"/>
            <a:chExt cx="2438400" cy="1906890"/>
          </a:xfrm>
        </p:grpSpPr>
        <p:grpSp>
          <p:nvGrpSpPr>
            <p:cNvPr id="388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2" name="TextBox 158"/>
          <p:cNvSpPr txBox="1"/>
          <p:nvPr/>
        </p:nvSpPr>
        <p:spPr>
          <a:xfrm>
            <a:off x="215816" y="2420964"/>
            <a:ext cx="277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Engineering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</a:t>
            </a:r>
            <a:endParaRPr lang="en-US" sz="1400" dirty="0"/>
          </a:p>
        </p:txBody>
      </p:sp>
      <p:grpSp>
        <p:nvGrpSpPr>
          <p:cNvPr id="393" name="Group 392"/>
          <p:cNvGrpSpPr/>
          <p:nvPr/>
        </p:nvGrpSpPr>
        <p:grpSpPr>
          <a:xfrm>
            <a:off x="1196927" y="4394199"/>
            <a:ext cx="2629485" cy="1683044"/>
            <a:chOff x="2209800" y="3437596"/>
            <a:chExt cx="3153586" cy="2506004"/>
          </a:xfrm>
        </p:grpSpPr>
        <p:sp>
          <p:nvSpPr>
            <p:cNvPr id="394" name="Oval 393"/>
            <p:cNvSpPr/>
            <p:nvPr/>
          </p:nvSpPr>
          <p:spPr>
            <a:xfrm>
              <a:off x="2993079" y="3537711"/>
              <a:ext cx="81855" cy="90322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/>
            <p:cNvSpPr/>
            <p:nvPr/>
          </p:nvSpPr>
          <p:spPr>
            <a:xfrm>
              <a:off x="4103267" y="3538649"/>
              <a:ext cx="81855" cy="90322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6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747625" y="5386524"/>
              <a:ext cx="765093" cy="49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7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598293" y="5386524"/>
              <a:ext cx="765093" cy="494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98" name="Group 39"/>
            <p:cNvGrpSpPr/>
            <p:nvPr/>
          </p:nvGrpSpPr>
          <p:grpSpPr>
            <a:xfrm>
              <a:off x="2339190" y="3804773"/>
              <a:ext cx="1049597" cy="565077"/>
              <a:chOff x="595855" y="4743167"/>
              <a:chExt cx="586234" cy="286029"/>
            </a:xfrm>
          </p:grpSpPr>
          <p:pic>
            <p:nvPicPr>
              <p:cNvPr id="414" name="Picture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95855" y="4743167"/>
                <a:ext cx="254540" cy="2860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15" name="Picture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927549" y="4743167"/>
                <a:ext cx="254540" cy="2860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399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024486" y="3804775"/>
              <a:ext cx="455730" cy="56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0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538099" y="3804775"/>
              <a:ext cx="455730" cy="565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1" name="Picture 40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59724" y="3437596"/>
              <a:ext cx="1283170" cy="232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2" name="TextBox 401"/>
            <p:cNvSpPr txBox="1"/>
            <p:nvPr/>
          </p:nvSpPr>
          <p:spPr>
            <a:xfrm>
              <a:off x="2269501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2872062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4446678" y="4253656"/>
              <a:ext cx="611889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PQM</a:t>
              </a:r>
              <a:endParaRPr lang="en-US" sz="600" dirty="0"/>
            </a:p>
          </p:txBody>
        </p:sp>
        <p:pic>
          <p:nvPicPr>
            <p:cNvPr id="405" name="Picture 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2439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6" name="TextBox 405"/>
            <p:cNvSpPr txBox="1"/>
            <p:nvPr/>
          </p:nvSpPr>
          <p:spPr>
            <a:xfrm>
              <a:off x="2209800" y="5047141"/>
              <a:ext cx="1240424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Metering Relays</a:t>
              </a:r>
              <a:endParaRPr lang="en-US" sz="600" dirty="0"/>
            </a:p>
          </p:txBody>
        </p:sp>
        <p:pic>
          <p:nvPicPr>
            <p:cNvPr id="407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661725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8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062485" y="4597674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57799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0" name="TextBox 409"/>
            <p:cNvSpPr txBox="1"/>
            <p:nvPr/>
          </p:nvSpPr>
          <p:spPr>
            <a:xfrm>
              <a:off x="3915160" y="5056547"/>
              <a:ext cx="1240424" cy="364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Metering Relays</a:t>
              </a:r>
              <a:endParaRPr lang="en-US" sz="600" dirty="0"/>
            </a:p>
          </p:txBody>
        </p:sp>
        <p:pic>
          <p:nvPicPr>
            <p:cNvPr id="411" name="Picture 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367085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2" name="Picture 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67846" y="4607080"/>
              <a:ext cx="332016" cy="557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3" name="Picture 2" descr="http://www.cat.com/cda/files/4379448/7/EMCP4-240x160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51855" y="5384800"/>
              <a:ext cx="838200" cy="558800"/>
            </a:xfrm>
            <a:prstGeom prst="rect">
              <a:avLst/>
            </a:prstGeom>
            <a:noFill/>
          </p:spPr>
        </p:pic>
      </p:grpSp>
      <p:sp>
        <p:nvSpPr>
          <p:cNvPr id="416" name="TextBox 158"/>
          <p:cNvSpPr txBox="1"/>
          <p:nvPr/>
        </p:nvSpPr>
        <p:spPr>
          <a:xfrm>
            <a:off x="1549900" y="6191104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Critical Power System</a:t>
            </a:r>
            <a:endParaRPr lang="en-US" sz="1400" dirty="0"/>
          </a:p>
        </p:txBody>
      </p:sp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3947747" y="2180493"/>
            <a:ext cx="1083454" cy="10525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3226778" y="1459523"/>
            <a:ext cx="1588" cy="1441938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784840" y="1459523"/>
            <a:ext cx="1588" cy="1441939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395654" y="2848707"/>
            <a:ext cx="1629508" cy="29307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TextBox 424"/>
          <p:cNvSpPr txBox="1"/>
          <p:nvPr/>
        </p:nvSpPr>
        <p:spPr>
          <a:xfrm>
            <a:off x="2630668" y="2349303"/>
            <a:ext cx="1166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HMI Network</a:t>
            </a:r>
            <a:endParaRPr lang="en-US" sz="1400" dirty="0"/>
          </a:p>
        </p:txBody>
      </p:sp>
      <p:cxnSp>
        <p:nvCxnSpPr>
          <p:cNvPr id="427" name="Shape 426"/>
          <p:cNvCxnSpPr>
            <a:stCxn id="368" idx="1"/>
            <a:endCxn id="401" idx="3"/>
          </p:cNvCxnSpPr>
          <p:nvPr/>
        </p:nvCxnSpPr>
        <p:spPr>
          <a:xfrm rot="10800000" flipV="1">
            <a:off x="2892137" y="2456080"/>
            <a:ext cx="2139064" cy="2016283"/>
          </a:xfrm>
          <a:prstGeom prst="bentConnector3">
            <a:avLst>
              <a:gd name="adj1" fmla="val 18433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2" name="TextBox 431"/>
          <p:cNvSpPr txBox="1"/>
          <p:nvPr/>
        </p:nvSpPr>
        <p:spPr>
          <a:xfrm>
            <a:off x="3430708" y="4160627"/>
            <a:ext cx="1196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Data Network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2502" y="4449616"/>
            <a:ext cx="1069917" cy="15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775956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Client / Server Infrastructure Based SCADA or PMS System with </a:t>
            </a:r>
            <a:r>
              <a:rPr lang="en-US" b="1" u="sng" dirty="0" smtClean="0"/>
              <a:t>Redundancy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" name="TextBox 160"/>
          <p:cNvSpPr txBox="1"/>
          <p:nvPr/>
        </p:nvSpPr>
        <p:spPr>
          <a:xfrm>
            <a:off x="7395052" y="2924994"/>
            <a:ext cx="152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/>
              <a:t>Redundant</a:t>
            </a:r>
            <a:r>
              <a:rPr lang="en-US" sz="1200" b="1" dirty="0" smtClean="0"/>
              <a:t> HMI Servers</a:t>
            </a:r>
            <a:endParaRPr lang="en-US" sz="1200" b="1" dirty="0"/>
          </a:p>
        </p:txBody>
      </p:sp>
      <p:sp>
        <p:nvSpPr>
          <p:cNvPr id="347" name="TextBox 158"/>
          <p:cNvSpPr txBox="1"/>
          <p:nvPr/>
        </p:nvSpPr>
        <p:spPr>
          <a:xfrm>
            <a:off x="7395052" y="1227986"/>
            <a:ext cx="123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17” Flat Screen Monitor</a:t>
            </a:r>
            <a:endParaRPr lang="en-US" sz="1200" b="1" dirty="0"/>
          </a:p>
        </p:txBody>
      </p:sp>
      <p:sp>
        <p:nvSpPr>
          <p:cNvPr id="348" name="TextBox 159"/>
          <p:cNvSpPr txBox="1"/>
          <p:nvPr/>
        </p:nvSpPr>
        <p:spPr>
          <a:xfrm>
            <a:off x="7395052" y="1618012"/>
            <a:ext cx="160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Keyboard and Mouse</a:t>
            </a:r>
            <a:endParaRPr lang="en-US" sz="1200" b="1" dirty="0"/>
          </a:p>
        </p:txBody>
      </p:sp>
      <p:sp>
        <p:nvSpPr>
          <p:cNvPr id="349" name="TextBox 162"/>
          <p:cNvSpPr txBox="1"/>
          <p:nvPr/>
        </p:nvSpPr>
        <p:spPr>
          <a:xfrm>
            <a:off x="7395052" y="3727026"/>
            <a:ext cx="1339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Historian Server</a:t>
            </a:r>
            <a:endParaRPr lang="en-US" sz="1200" b="1" dirty="0"/>
          </a:p>
        </p:txBody>
      </p:sp>
      <p:sp>
        <p:nvSpPr>
          <p:cNvPr id="350" name="TextBox 168"/>
          <p:cNvSpPr txBox="1"/>
          <p:nvPr/>
        </p:nvSpPr>
        <p:spPr>
          <a:xfrm>
            <a:off x="7395052" y="2045691"/>
            <a:ext cx="14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KVM Switch</a:t>
            </a:r>
            <a:endParaRPr lang="en-US" sz="1200" b="1" dirty="0"/>
          </a:p>
        </p:txBody>
      </p:sp>
      <p:sp>
        <p:nvSpPr>
          <p:cNvPr id="353" name="Oval 352"/>
          <p:cNvSpPr/>
          <p:nvPr/>
        </p:nvSpPr>
        <p:spPr>
          <a:xfrm>
            <a:off x="6619904" y="383742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6533968" y="383742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6619904" y="379561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6533968" y="379561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6794477" y="380086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6708541" y="380086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7842" y="1086323"/>
            <a:ext cx="1707317" cy="387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351" y="1125225"/>
            <a:ext cx="995443" cy="99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5170" y="2133307"/>
            <a:ext cx="1015047" cy="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9574" y="2916243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9569" y="3212083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0609" y="3714102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294256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541651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" name="TextBox 160"/>
          <p:cNvSpPr txBox="1"/>
          <p:nvPr/>
        </p:nvSpPr>
        <p:spPr>
          <a:xfrm>
            <a:off x="7386088" y="2342288"/>
            <a:ext cx="152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/>
              <a:t>Redundant</a:t>
            </a:r>
            <a:r>
              <a:rPr lang="en-US" sz="1200" b="1" dirty="0" smtClean="0"/>
              <a:t> Ethernet Switches</a:t>
            </a:r>
            <a:endParaRPr lang="en-US" sz="1200" b="1" dirty="0"/>
          </a:p>
        </p:txBody>
      </p:sp>
      <p:grpSp>
        <p:nvGrpSpPr>
          <p:cNvPr id="3" name="Group 369"/>
          <p:cNvGrpSpPr/>
          <p:nvPr/>
        </p:nvGrpSpPr>
        <p:grpSpPr>
          <a:xfrm>
            <a:off x="439616" y="1032803"/>
            <a:ext cx="1248507" cy="1147689"/>
            <a:chOff x="1143000" y="990600"/>
            <a:chExt cx="2438400" cy="1906890"/>
          </a:xfrm>
        </p:grpSpPr>
        <p:grpSp>
          <p:nvGrpSpPr>
            <p:cNvPr id="5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73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7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72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grpSp>
        <p:nvGrpSpPr>
          <p:cNvPr id="6" name="Group 374"/>
          <p:cNvGrpSpPr/>
          <p:nvPr/>
        </p:nvGrpSpPr>
        <p:grpSpPr>
          <a:xfrm>
            <a:off x="1881555" y="1032803"/>
            <a:ext cx="1248507" cy="1147689"/>
            <a:chOff x="1143000" y="990600"/>
            <a:chExt cx="2438400" cy="1906890"/>
          </a:xfrm>
        </p:grpSpPr>
        <p:grpSp>
          <p:nvGrpSpPr>
            <p:cNvPr id="7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78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79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77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grpSp>
        <p:nvGrpSpPr>
          <p:cNvPr id="8" name="Group 379"/>
          <p:cNvGrpSpPr/>
          <p:nvPr/>
        </p:nvGrpSpPr>
        <p:grpSpPr>
          <a:xfrm>
            <a:off x="3323493" y="1032803"/>
            <a:ext cx="1248507" cy="1147689"/>
            <a:chOff x="1143000" y="990600"/>
            <a:chExt cx="2438400" cy="1906890"/>
          </a:xfrm>
        </p:grpSpPr>
        <p:grpSp>
          <p:nvGrpSpPr>
            <p:cNvPr id="9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83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8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2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grpSp>
        <p:nvGrpSpPr>
          <p:cNvPr id="10" name="Group 386"/>
          <p:cNvGrpSpPr/>
          <p:nvPr/>
        </p:nvGrpSpPr>
        <p:grpSpPr>
          <a:xfrm>
            <a:off x="732693" y="2662311"/>
            <a:ext cx="1248507" cy="1147689"/>
            <a:chOff x="1143000" y="990600"/>
            <a:chExt cx="2438400" cy="1906890"/>
          </a:xfrm>
        </p:grpSpPr>
        <p:grpSp>
          <p:nvGrpSpPr>
            <p:cNvPr id="11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4467164" y="4448449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3736" y="5813945"/>
            <a:ext cx="637941" cy="33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53029" y="5813945"/>
            <a:ext cx="637941" cy="33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39"/>
          <p:cNvGrpSpPr/>
          <p:nvPr/>
        </p:nvGrpSpPr>
        <p:grpSpPr>
          <a:xfrm>
            <a:off x="2369371" y="4751634"/>
            <a:ext cx="875162" cy="379508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74585" y="4751635"/>
            <a:ext cx="379991" cy="37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02839" y="4751635"/>
            <a:ext cx="379991" cy="37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9448" y="4449616"/>
            <a:ext cx="1069917" cy="15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2311264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813684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4126612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97038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2261485" y="5586014"/>
            <a:ext cx="1034275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38304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72461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18980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3683428" y="5592331"/>
            <a:ext cx="1034275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0246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94404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6551" y="5812787"/>
            <a:ext cx="698898" cy="375293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3947748" y="2180492"/>
            <a:ext cx="1845479" cy="229954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3226778" y="1459523"/>
            <a:ext cx="1588" cy="1441938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784840" y="1459523"/>
            <a:ext cx="1588" cy="1441939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395654" y="2848707"/>
            <a:ext cx="1629508" cy="29307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3267804" y="2635259"/>
            <a:ext cx="2582753" cy="1827478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158"/>
          <p:cNvSpPr txBox="1"/>
          <p:nvPr/>
        </p:nvSpPr>
        <p:spPr>
          <a:xfrm>
            <a:off x="1453771" y="763320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Client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Workstations</a:t>
            </a:r>
            <a:endParaRPr lang="en-US" sz="1400" dirty="0"/>
          </a:p>
        </p:txBody>
      </p:sp>
      <p:sp>
        <p:nvSpPr>
          <p:cNvPr id="83" name="TextBox 158"/>
          <p:cNvSpPr txBox="1"/>
          <p:nvPr/>
        </p:nvSpPr>
        <p:spPr>
          <a:xfrm>
            <a:off x="6025804" y="773130"/>
            <a:ext cx="81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4" name="TextBox 158"/>
          <p:cNvSpPr txBox="1"/>
          <p:nvPr/>
        </p:nvSpPr>
        <p:spPr>
          <a:xfrm>
            <a:off x="215816" y="2420964"/>
            <a:ext cx="277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Engineering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</a:t>
            </a:r>
            <a:endParaRPr lang="en-US" sz="1400" dirty="0"/>
          </a:p>
        </p:txBody>
      </p:sp>
      <p:sp>
        <p:nvSpPr>
          <p:cNvPr id="85" name="TextBox 158"/>
          <p:cNvSpPr txBox="1"/>
          <p:nvPr/>
        </p:nvSpPr>
        <p:spPr>
          <a:xfrm>
            <a:off x="2614458" y="6301941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Critical Power System</a:t>
            </a:r>
            <a:endParaRPr lang="en-US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3233653" y="3922660"/>
            <a:ext cx="1196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Redundant </a:t>
            </a:r>
          </a:p>
          <a:p>
            <a:r>
              <a:rPr lang="en-US" sz="1400" dirty="0" smtClean="0"/>
              <a:t>Data Network</a:t>
            </a:r>
            <a:endParaRPr 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935590" y="3958873"/>
            <a:ext cx="1281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Redundant </a:t>
            </a:r>
          </a:p>
          <a:p>
            <a:r>
              <a:rPr lang="en-US" sz="1400" dirty="0" smtClean="0"/>
              <a:t>HMI Network</a:t>
            </a:r>
            <a:endParaRPr lang="en-US" sz="1400" dirty="0"/>
          </a:p>
        </p:txBody>
      </p:sp>
      <p:sp>
        <p:nvSpPr>
          <p:cNvPr id="89" name="Oval 88"/>
          <p:cNvSpPr/>
          <p:nvPr/>
        </p:nvSpPr>
        <p:spPr>
          <a:xfrm>
            <a:off x="3233677" y="4462737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5850556" y="2604928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4501291" y="2749555"/>
            <a:ext cx="1354013" cy="1698894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679763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5855303" y="2719224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2502" y="4449616"/>
            <a:ext cx="1069917" cy="15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7759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Client / Server Infrastructure Based SCADA or PMS System with Redundancy</a:t>
            </a:r>
          </a:p>
          <a:p>
            <a:pPr lvl="1"/>
            <a:r>
              <a:rPr lang="en-US" u="sng" dirty="0" smtClean="0"/>
              <a:t>Utilizing Thin Client Architecture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" name="TextBox 160"/>
          <p:cNvSpPr txBox="1"/>
          <p:nvPr/>
        </p:nvSpPr>
        <p:spPr>
          <a:xfrm>
            <a:off x="7395052" y="2924994"/>
            <a:ext cx="152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/>
              <a:t>Redundant</a:t>
            </a:r>
            <a:r>
              <a:rPr lang="en-US" sz="1200" b="1" dirty="0" smtClean="0"/>
              <a:t> HMI Servers</a:t>
            </a:r>
            <a:endParaRPr lang="en-US" sz="1200" b="1" dirty="0"/>
          </a:p>
        </p:txBody>
      </p:sp>
      <p:sp>
        <p:nvSpPr>
          <p:cNvPr id="347" name="TextBox 158"/>
          <p:cNvSpPr txBox="1"/>
          <p:nvPr/>
        </p:nvSpPr>
        <p:spPr>
          <a:xfrm>
            <a:off x="7395052" y="1227986"/>
            <a:ext cx="123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17” Flat Screen Monitor</a:t>
            </a:r>
            <a:endParaRPr lang="en-US" sz="1200" b="1" dirty="0"/>
          </a:p>
        </p:txBody>
      </p:sp>
      <p:sp>
        <p:nvSpPr>
          <p:cNvPr id="348" name="TextBox 159"/>
          <p:cNvSpPr txBox="1"/>
          <p:nvPr/>
        </p:nvSpPr>
        <p:spPr>
          <a:xfrm>
            <a:off x="7395052" y="1618012"/>
            <a:ext cx="1603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Keyboard and Mouse</a:t>
            </a:r>
            <a:endParaRPr lang="en-US" sz="1200" b="1" dirty="0"/>
          </a:p>
        </p:txBody>
      </p:sp>
      <p:sp>
        <p:nvSpPr>
          <p:cNvPr id="349" name="TextBox 162"/>
          <p:cNvSpPr txBox="1"/>
          <p:nvPr/>
        </p:nvSpPr>
        <p:spPr>
          <a:xfrm>
            <a:off x="7395052" y="3727026"/>
            <a:ext cx="1339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Historian Server</a:t>
            </a:r>
            <a:endParaRPr lang="en-US" sz="1200" b="1" dirty="0"/>
          </a:p>
        </p:txBody>
      </p:sp>
      <p:sp>
        <p:nvSpPr>
          <p:cNvPr id="350" name="TextBox 168"/>
          <p:cNvSpPr txBox="1"/>
          <p:nvPr/>
        </p:nvSpPr>
        <p:spPr>
          <a:xfrm>
            <a:off x="7395052" y="2045691"/>
            <a:ext cx="1466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/>
              <a:t>KVM Switch</a:t>
            </a:r>
            <a:endParaRPr lang="en-US" sz="1200" b="1" dirty="0"/>
          </a:p>
        </p:txBody>
      </p:sp>
      <p:sp>
        <p:nvSpPr>
          <p:cNvPr id="353" name="Oval 352"/>
          <p:cNvSpPr/>
          <p:nvPr/>
        </p:nvSpPr>
        <p:spPr>
          <a:xfrm>
            <a:off x="6619904" y="383742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6533968" y="383742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6619904" y="379561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6533968" y="3795615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6794477" y="380086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6708541" y="3800860"/>
            <a:ext cx="58348" cy="49411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7842" y="1086323"/>
            <a:ext cx="1707317" cy="387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351" y="1125225"/>
            <a:ext cx="995443" cy="99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5170" y="2133307"/>
            <a:ext cx="1015047" cy="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9574" y="2916243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9569" y="3212083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0609" y="3714102"/>
            <a:ext cx="129091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294256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541651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" name="TextBox 160"/>
          <p:cNvSpPr txBox="1"/>
          <p:nvPr/>
        </p:nvSpPr>
        <p:spPr>
          <a:xfrm>
            <a:off x="7386088" y="2342288"/>
            <a:ext cx="1521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 dirty="0" smtClean="0"/>
              <a:t>Redundant</a:t>
            </a:r>
            <a:r>
              <a:rPr lang="en-US" sz="1200" b="1" dirty="0" smtClean="0"/>
              <a:t> Ethernet Switches</a:t>
            </a:r>
            <a:endParaRPr lang="en-US" sz="1200" b="1" dirty="0"/>
          </a:p>
        </p:txBody>
      </p:sp>
      <p:grpSp>
        <p:nvGrpSpPr>
          <p:cNvPr id="9" name="Group 386"/>
          <p:cNvGrpSpPr/>
          <p:nvPr/>
        </p:nvGrpSpPr>
        <p:grpSpPr>
          <a:xfrm>
            <a:off x="732693" y="2662311"/>
            <a:ext cx="1248507" cy="1147689"/>
            <a:chOff x="1143000" y="990600"/>
            <a:chExt cx="2438400" cy="1906890"/>
          </a:xfrm>
        </p:grpSpPr>
        <p:grpSp>
          <p:nvGrpSpPr>
            <p:cNvPr id="10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4467164" y="4448449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3736" y="5813945"/>
            <a:ext cx="637941" cy="33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53029" y="5813945"/>
            <a:ext cx="637941" cy="33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39"/>
          <p:cNvGrpSpPr/>
          <p:nvPr/>
        </p:nvGrpSpPr>
        <p:grpSpPr>
          <a:xfrm>
            <a:off x="2369371" y="4751634"/>
            <a:ext cx="875162" cy="379508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74585" y="4751635"/>
            <a:ext cx="379991" cy="37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02839" y="4751635"/>
            <a:ext cx="379991" cy="37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9448" y="4449616"/>
            <a:ext cx="1069917" cy="15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2311264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813684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4126612" y="5053106"/>
            <a:ext cx="510198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97038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2261485" y="5586014"/>
            <a:ext cx="1034275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38304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72461" y="5284150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18980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3683428" y="5592331"/>
            <a:ext cx="1034275" cy="245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60246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94404" y="5290467"/>
            <a:ext cx="276838" cy="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96551" y="5812787"/>
            <a:ext cx="698898" cy="375293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3947748" y="2180492"/>
            <a:ext cx="1845479" cy="229954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3226778" y="1459523"/>
            <a:ext cx="1588" cy="1441938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784840" y="1459523"/>
            <a:ext cx="1588" cy="1441939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395654" y="2848707"/>
            <a:ext cx="1629508" cy="29307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3267804" y="2635259"/>
            <a:ext cx="2582753" cy="1827478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158"/>
          <p:cNvSpPr txBox="1"/>
          <p:nvPr/>
        </p:nvSpPr>
        <p:spPr>
          <a:xfrm>
            <a:off x="1453771" y="763320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sng" dirty="0" smtClean="0"/>
              <a:t>Thin </a:t>
            </a:r>
            <a:r>
              <a:rPr lang="en-US" sz="1400" dirty="0" smtClean="0"/>
              <a:t>Client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Workstations</a:t>
            </a:r>
            <a:endParaRPr lang="en-US" sz="1400" dirty="0"/>
          </a:p>
        </p:txBody>
      </p:sp>
      <p:sp>
        <p:nvSpPr>
          <p:cNvPr id="83" name="TextBox 158"/>
          <p:cNvSpPr txBox="1"/>
          <p:nvPr/>
        </p:nvSpPr>
        <p:spPr>
          <a:xfrm>
            <a:off x="6025804" y="773130"/>
            <a:ext cx="81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4" name="TextBox 158"/>
          <p:cNvSpPr txBox="1"/>
          <p:nvPr/>
        </p:nvSpPr>
        <p:spPr>
          <a:xfrm>
            <a:off x="215816" y="2420964"/>
            <a:ext cx="277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Engineering</a:t>
            </a:r>
            <a:r>
              <a:rPr lang="en-US" sz="1400" b="1" dirty="0" smtClean="0"/>
              <a:t> </a:t>
            </a:r>
            <a:r>
              <a:rPr lang="en-US" sz="1400" dirty="0" smtClean="0"/>
              <a:t>Workstation</a:t>
            </a:r>
            <a:endParaRPr lang="en-US" sz="1400" dirty="0"/>
          </a:p>
        </p:txBody>
      </p:sp>
      <p:sp>
        <p:nvSpPr>
          <p:cNvPr id="85" name="TextBox 158"/>
          <p:cNvSpPr txBox="1"/>
          <p:nvPr/>
        </p:nvSpPr>
        <p:spPr>
          <a:xfrm>
            <a:off x="2614458" y="6301941"/>
            <a:ext cx="2077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Critical Power System</a:t>
            </a:r>
            <a:endParaRPr lang="en-US" sz="1400" dirty="0"/>
          </a:p>
        </p:txBody>
      </p:sp>
      <p:sp>
        <p:nvSpPr>
          <p:cNvPr id="86" name="TextBox 85"/>
          <p:cNvSpPr txBox="1"/>
          <p:nvPr/>
        </p:nvSpPr>
        <p:spPr>
          <a:xfrm>
            <a:off x="3233653" y="3922660"/>
            <a:ext cx="1196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Redundant </a:t>
            </a:r>
          </a:p>
          <a:p>
            <a:r>
              <a:rPr lang="en-US" sz="1400" dirty="0" smtClean="0"/>
              <a:t>Data Network</a:t>
            </a:r>
            <a:endParaRPr 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935590" y="3958873"/>
            <a:ext cx="1281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Redundant </a:t>
            </a:r>
          </a:p>
          <a:p>
            <a:r>
              <a:rPr lang="en-US" sz="1400" dirty="0" smtClean="0"/>
              <a:t>HMI Network</a:t>
            </a:r>
            <a:endParaRPr lang="en-US" sz="1400" dirty="0"/>
          </a:p>
        </p:txBody>
      </p:sp>
      <p:sp>
        <p:nvSpPr>
          <p:cNvPr id="89" name="Oval 88"/>
          <p:cNvSpPr/>
          <p:nvPr/>
        </p:nvSpPr>
        <p:spPr>
          <a:xfrm>
            <a:off x="3233677" y="4462737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5850556" y="2604928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4501291" y="2749555"/>
            <a:ext cx="1354013" cy="1698894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3226" y="2679763"/>
            <a:ext cx="1085901" cy="2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5855303" y="2719224"/>
            <a:ext cx="68251" cy="60661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oup 101"/>
          <p:cNvGrpSpPr/>
          <p:nvPr/>
        </p:nvGrpSpPr>
        <p:grpSpPr>
          <a:xfrm>
            <a:off x="306316" y="976096"/>
            <a:ext cx="1354064" cy="1231105"/>
            <a:chOff x="389444" y="4550570"/>
            <a:chExt cx="1354064" cy="1231105"/>
          </a:xfrm>
        </p:grpSpPr>
        <p:grpSp>
          <p:nvGrpSpPr>
            <p:cNvPr id="90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3" name="Group 102"/>
          <p:cNvGrpSpPr/>
          <p:nvPr/>
        </p:nvGrpSpPr>
        <p:grpSpPr>
          <a:xfrm>
            <a:off x="1774895" y="976096"/>
            <a:ext cx="1354064" cy="1231105"/>
            <a:chOff x="389444" y="4550570"/>
            <a:chExt cx="1354064" cy="1231105"/>
          </a:xfrm>
        </p:grpSpPr>
        <p:grpSp>
          <p:nvGrpSpPr>
            <p:cNvPr id="104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9" name="Group 108"/>
          <p:cNvGrpSpPr/>
          <p:nvPr/>
        </p:nvGrpSpPr>
        <p:grpSpPr>
          <a:xfrm>
            <a:off x="3243475" y="976096"/>
            <a:ext cx="1354064" cy="1231105"/>
            <a:chOff x="389444" y="4550570"/>
            <a:chExt cx="1354064" cy="1231105"/>
          </a:xfrm>
        </p:grpSpPr>
        <p:grpSp>
          <p:nvGrpSpPr>
            <p:cNvPr id="110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Oval 314"/>
          <p:cNvSpPr/>
          <p:nvPr/>
        </p:nvSpPr>
        <p:spPr>
          <a:xfrm>
            <a:off x="4800247" y="342900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4761987" y="347234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4885018" y="35028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Oval 455"/>
          <p:cNvSpPr/>
          <p:nvPr/>
        </p:nvSpPr>
        <p:spPr>
          <a:xfrm>
            <a:off x="4278509" y="408118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/>
          <p:cNvSpPr/>
          <p:nvPr/>
        </p:nvSpPr>
        <p:spPr>
          <a:xfrm>
            <a:off x="4552353" y="408118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5438177" y="408118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5164334" y="408118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4864296" y="408118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4" name="Oval 1413"/>
          <p:cNvSpPr/>
          <p:nvPr/>
        </p:nvSpPr>
        <p:spPr>
          <a:xfrm>
            <a:off x="4239011" y="406788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/>
          <p:cNvSpPr/>
          <p:nvPr/>
        </p:nvSpPr>
        <p:spPr>
          <a:xfrm>
            <a:off x="4512855" y="406788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5398679" y="406788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5124836" y="406788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4824798" y="406788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Oval 425"/>
          <p:cNvSpPr/>
          <p:nvPr/>
        </p:nvSpPr>
        <p:spPr>
          <a:xfrm>
            <a:off x="4253267" y="41345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Oval 430"/>
          <p:cNvSpPr/>
          <p:nvPr/>
        </p:nvSpPr>
        <p:spPr>
          <a:xfrm>
            <a:off x="4217549" y="412452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Oval 435"/>
          <p:cNvSpPr/>
          <p:nvPr/>
        </p:nvSpPr>
        <p:spPr>
          <a:xfrm>
            <a:off x="4181831" y="4110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2" name="Oval 1221"/>
          <p:cNvSpPr/>
          <p:nvPr/>
        </p:nvSpPr>
        <p:spPr>
          <a:xfrm>
            <a:off x="4288985" y="414643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3" name="Oval 1222"/>
          <p:cNvSpPr/>
          <p:nvPr/>
        </p:nvSpPr>
        <p:spPr>
          <a:xfrm>
            <a:off x="4324705" y="41607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/>
          <p:cNvSpPr/>
          <p:nvPr/>
        </p:nvSpPr>
        <p:spPr>
          <a:xfrm>
            <a:off x="4527111" y="41345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/>
          <p:cNvSpPr/>
          <p:nvPr/>
        </p:nvSpPr>
        <p:spPr>
          <a:xfrm>
            <a:off x="4491393" y="412452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4455675" y="4110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/>
          <p:cNvSpPr/>
          <p:nvPr/>
        </p:nvSpPr>
        <p:spPr>
          <a:xfrm>
            <a:off x="4562829" y="414643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Oval 235"/>
          <p:cNvSpPr/>
          <p:nvPr/>
        </p:nvSpPr>
        <p:spPr>
          <a:xfrm>
            <a:off x="4598549" y="41607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5412935" y="41345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5377217" y="412452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/>
          <p:cNvSpPr/>
          <p:nvPr/>
        </p:nvSpPr>
        <p:spPr>
          <a:xfrm>
            <a:off x="5341499" y="4110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5448653" y="414643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5484373" y="41607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Oval 248"/>
          <p:cNvSpPr/>
          <p:nvPr/>
        </p:nvSpPr>
        <p:spPr>
          <a:xfrm>
            <a:off x="5139092" y="41345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/>
          <p:cNvSpPr/>
          <p:nvPr/>
        </p:nvSpPr>
        <p:spPr>
          <a:xfrm>
            <a:off x="5103374" y="412452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Oval 250"/>
          <p:cNvSpPr/>
          <p:nvPr/>
        </p:nvSpPr>
        <p:spPr>
          <a:xfrm>
            <a:off x="5067656" y="4110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5174810" y="414643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5210530" y="41607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val 257"/>
          <p:cNvSpPr/>
          <p:nvPr/>
        </p:nvSpPr>
        <p:spPr>
          <a:xfrm>
            <a:off x="4839054" y="41345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Oval 258"/>
          <p:cNvSpPr/>
          <p:nvPr/>
        </p:nvSpPr>
        <p:spPr>
          <a:xfrm>
            <a:off x="4803336" y="412452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4767618" y="4110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/>
          <p:cNvSpPr/>
          <p:nvPr/>
        </p:nvSpPr>
        <p:spPr>
          <a:xfrm>
            <a:off x="4874772" y="414643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/>
          <p:cNvSpPr/>
          <p:nvPr/>
        </p:nvSpPr>
        <p:spPr>
          <a:xfrm>
            <a:off x="4910492" y="41607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Rectangle 1255"/>
          <p:cNvSpPr/>
          <p:nvPr/>
        </p:nvSpPr>
        <p:spPr>
          <a:xfrm>
            <a:off x="3745929" y="1539217"/>
            <a:ext cx="4292933" cy="4527458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13" name="Oval 1612"/>
          <p:cNvSpPr/>
          <p:nvPr/>
        </p:nvSpPr>
        <p:spPr>
          <a:xfrm>
            <a:off x="4030940" y="3024634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4" name="Oval 1613"/>
          <p:cNvSpPr/>
          <p:nvPr/>
        </p:nvSpPr>
        <p:spPr>
          <a:xfrm>
            <a:off x="4057136" y="3022252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5" name="Oval 1644"/>
          <p:cNvSpPr/>
          <p:nvPr/>
        </p:nvSpPr>
        <p:spPr>
          <a:xfrm>
            <a:off x="3988087" y="302773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3380864" y="304438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3" name="Picture 5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147" y="2451532"/>
            <a:ext cx="349624" cy="84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3995" y="3015232"/>
            <a:ext cx="116583" cy="5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1458" y="3424310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09" name="Oval 1408"/>
          <p:cNvSpPr/>
          <p:nvPr/>
        </p:nvSpPr>
        <p:spPr>
          <a:xfrm>
            <a:off x="3257036" y="3038952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8" name="Oval 1407"/>
          <p:cNvSpPr/>
          <p:nvPr/>
        </p:nvSpPr>
        <p:spPr>
          <a:xfrm>
            <a:off x="3204649" y="3036571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0" name="Oval 1409"/>
          <p:cNvSpPr/>
          <p:nvPr/>
        </p:nvSpPr>
        <p:spPr>
          <a:xfrm>
            <a:off x="3311805" y="3038952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1" name="Oval 1170"/>
          <p:cNvSpPr/>
          <p:nvPr/>
        </p:nvSpPr>
        <p:spPr>
          <a:xfrm>
            <a:off x="3922903" y="303657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3351406" y="303895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4" name="Rectangle 1253"/>
          <p:cNvSpPr/>
          <p:nvPr/>
        </p:nvSpPr>
        <p:spPr>
          <a:xfrm>
            <a:off x="946584" y="1539217"/>
            <a:ext cx="2700997" cy="4529806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0" name="Picture 11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6415" y="2449185"/>
            <a:ext cx="349624" cy="84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4" name="Picture 118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9945" y="3040073"/>
            <a:ext cx="237816" cy="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8" name="Rounded Rectangle 487"/>
          <p:cNvSpPr/>
          <p:nvPr/>
        </p:nvSpPr>
        <p:spPr>
          <a:xfrm>
            <a:off x="6385293" y="4067884"/>
            <a:ext cx="1495279" cy="1352550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6666026" y="5002075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Oval 591"/>
          <p:cNvSpPr/>
          <p:nvPr/>
        </p:nvSpPr>
        <p:spPr>
          <a:xfrm>
            <a:off x="4507987" y="307622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2" name="Oval 1571"/>
          <p:cNvSpPr/>
          <p:nvPr/>
        </p:nvSpPr>
        <p:spPr>
          <a:xfrm>
            <a:off x="5446345" y="311194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4" name="Oval 1573"/>
          <p:cNvSpPr/>
          <p:nvPr/>
        </p:nvSpPr>
        <p:spPr>
          <a:xfrm>
            <a:off x="6394082" y="3095276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Oval 1136"/>
          <p:cNvSpPr/>
          <p:nvPr/>
        </p:nvSpPr>
        <p:spPr>
          <a:xfrm>
            <a:off x="7290081" y="308499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1428"/>
          <p:cNvGrpSpPr/>
          <p:nvPr/>
        </p:nvGrpSpPr>
        <p:grpSpPr>
          <a:xfrm>
            <a:off x="4282569" y="2606917"/>
            <a:ext cx="902497" cy="674594"/>
            <a:chOff x="3631406" y="1968033"/>
            <a:chExt cx="902497" cy="674594"/>
          </a:xfrm>
        </p:grpSpPr>
        <p:pic>
          <p:nvPicPr>
            <p:cNvPr id="3" name="Picture 4" descr="http://www.thinmanager.com/products/images/tc3770/ACP3770-0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31406" y="1968033"/>
              <a:ext cx="363111" cy="674594"/>
            </a:xfrm>
            <a:prstGeom prst="rect">
              <a:avLst/>
            </a:prstGeom>
            <a:noFill/>
          </p:spPr>
        </p:pic>
        <p:pic>
          <p:nvPicPr>
            <p:cNvPr id="1275" name="Picture 20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43353" y="2087695"/>
              <a:ext cx="590550" cy="498634"/>
            </a:xfrm>
            <a:prstGeom prst="rect">
              <a:avLst/>
            </a:prstGeom>
            <a:noFill/>
          </p:spPr>
        </p:pic>
      </p:grpSp>
      <p:grpSp>
        <p:nvGrpSpPr>
          <p:cNvPr id="5" name="Group 1427"/>
          <p:cNvGrpSpPr/>
          <p:nvPr/>
        </p:nvGrpSpPr>
        <p:grpSpPr>
          <a:xfrm>
            <a:off x="5231894" y="2606917"/>
            <a:ext cx="902497" cy="674594"/>
            <a:chOff x="4580731" y="1979940"/>
            <a:chExt cx="902497" cy="674594"/>
          </a:xfrm>
        </p:grpSpPr>
        <p:pic>
          <p:nvPicPr>
            <p:cNvPr id="1426" name="Picture 4" descr="http://www.thinmanager.com/products/images/tc3770/ACP3770-0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80731" y="1979940"/>
              <a:ext cx="363111" cy="674594"/>
            </a:xfrm>
            <a:prstGeom prst="rect">
              <a:avLst/>
            </a:prstGeom>
            <a:noFill/>
          </p:spPr>
        </p:pic>
        <p:pic>
          <p:nvPicPr>
            <p:cNvPr id="1427" name="Picture 20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892678" y="2099602"/>
              <a:ext cx="590550" cy="498634"/>
            </a:xfrm>
            <a:prstGeom prst="rect">
              <a:avLst/>
            </a:prstGeom>
            <a:noFill/>
          </p:spPr>
        </p:pic>
      </p:grpSp>
      <p:grpSp>
        <p:nvGrpSpPr>
          <p:cNvPr id="6" name="Group 1429"/>
          <p:cNvGrpSpPr/>
          <p:nvPr/>
        </p:nvGrpSpPr>
        <p:grpSpPr>
          <a:xfrm>
            <a:off x="6170105" y="2606917"/>
            <a:ext cx="902497" cy="674594"/>
            <a:chOff x="4580731" y="1979940"/>
            <a:chExt cx="902497" cy="674594"/>
          </a:xfrm>
        </p:grpSpPr>
        <p:pic>
          <p:nvPicPr>
            <p:cNvPr id="1431" name="Picture 4" descr="http://www.thinmanager.com/products/images/tc3770/ACP3770-0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80731" y="1979940"/>
              <a:ext cx="363111" cy="674594"/>
            </a:xfrm>
            <a:prstGeom prst="rect">
              <a:avLst/>
            </a:prstGeom>
            <a:noFill/>
          </p:spPr>
        </p:pic>
        <p:pic>
          <p:nvPicPr>
            <p:cNvPr id="1433" name="Picture 20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892678" y="2099602"/>
              <a:ext cx="590550" cy="498634"/>
            </a:xfrm>
            <a:prstGeom prst="rect">
              <a:avLst/>
            </a:prstGeom>
            <a:noFill/>
          </p:spPr>
        </p:pic>
      </p:grpSp>
      <p:grpSp>
        <p:nvGrpSpPr>
          <p:cNvPr id="7" name="Group 1433"/>
          <p:cNvGrpSpPr/>
          <p:nvPr/>
        </p:nvGrpSpPr>
        <p:grpSpPr>
          <a:xfrm>
            <a:off x="7070214" y="2606917"/>
            <a:ext cx="902497" cy="674594"/>
            <a:chOff x="4580731" y="1979940"/>
            <a:chExt cx="902497" cy="674594"/>
          </a:xfrm>
        </p:grpSpPr>
        <p:pic>
          <p:nvPicPr>
            <p:cNvPr id="1435" name="Picture 4" descr="http://www.thinmanager.com/products/images/tc3770/ACP3770-0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80731" y="1979940"/>
              <a:ext cx="363111" cy="674594"/>
            </a:xfrm>
            <a:prstGeom prst="rect">
              <a:avLst/>
            </a:prstGeom>
            <a:noFill/>
          </p:spPr>
        </p:pic>
        <p:pic>
          <p:nvPicPr>
            <p:cNvPr id="1436" name="Picture 20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892678" y="2099602"/>
              <a:ext cx="590550" cy="498634"/>
            </a:xfrm>
            <a:prstGeom prst="rect">
              <a:avLst/>
            </a:prstGeom>
            <a:noFill/>
          </p:spPr>
        </p:pic>
      </p:grpSp>
      <p:pic>
        <p:nvPicPr>
          <p:cNvPr id="45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2780" y="4072614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90" name="Oval 1589"/>
          <p:cNvSpPr/>
          <p:nvPr/>
        </p:nvSpPr>
        <p:spPr>
          <a:xfrm>
            <a:off x="6602693" y="347234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1" name="Oval 1590"/>
          <p:cNvSpPr/>
          <p:nvPr/>
        </p:nvSpPr>
        <p:spPr>
          <a:xfrm>
            <a:off x="6725724" y="35028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2" name="Oval 1591"/>
          <p:cNvSpPr/>
          <p:nvPr/>
        </p:nvSpPr>
        <p:spPr>
          <a:xfrm>
            <a:off x="6640953" y="342900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9" name="Oval 868"/>
          <p:cNvSpPr/>
          <p:nvPr/>
        </p:nvSpPr>
        <p:spPr>
          <a:xfrm>
            <a:off x="7513918" y="3475515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" name="Oval 869"/>
          <p:cNvSpPr/>
          <p:nvPr/>
        </p:nvSpPr>
        <p:spPr>
          <a:xfrm>
            <a:off x="7636949" y="3505995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1" name="Oval 870"/>
          <p:cNvSpPr/>
          <p:nvPr/>
        </p:nvSpPr>
        <p:spPr>
          <a:xfrm>
            <a:off x="7552178" y="3432175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9" name="TextBox 758"/>
          <p:cNvSpPr txBox="1"/>
          <p:nvPr/>
        </p:nvSpPr>
        <p:spPr>
          <a:xfrm>
            <a:off x="7236480" y="2329111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Thin Client</a:t>
            </a:r>
          </a:p>
          <a:p>
            <a:pPr algn="ctr"/>
            <a:r>
              <a:rPr lang="en-US" sz="800" dirty="0" smtClean="0"/>
              <a:t>Workstation</a:t>
            </a:r>
            <a:endParaRPr lang="en-US" sz="800" dirty="0"/>
          </a:p>
        </p:txBody>
      </p:sp>
      <p:pic>
        <p:nvPicPr>
          <p:cNvPr id="158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2164" y="3424310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0214" y="3423330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6" name="Oval 315"/>
          <p:cNvSpPr/>
          <p:nvPr/>
        </p:nvSpPr>
        <p:spPr>
          <a:xfrm>
            <a:off x="3957131" y="287056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3885689" y="3037237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Oval 553"/>
          <p:cNvSpPr/>
          <p:nvPr/>
        </p:nvSpPr>
        <p:spPr>
          <a:xfrm>
            <a:off x="3966942" y="3050298"/>
            <a:ext cx="11948" cy="10754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57" name="Oval 556"/>
          <p:cNvSpPr/>
          <p:nvPr/>
        </p:nvSpPr>
        <p:spPr>
          <a:xfrm>
            <a:off x="3966942" y="3041198"/>
            <a:ext cx="11948" cy="10754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64" name="Picture 56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68178" y="2882738"/>
            <a:ext cx="237478" cy="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6" name="Picture 56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93399" y="2561461"/>
            <a:ext cx="203847" cy="21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8" name="Picture 56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90902" y="2800374"/>
            <a:ext cx="207861" cy="1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4" name="Oval 1583"/>
          <p:cNvSpPr/>
          <p:nvPr/>
        </p:nvSpPr>
        <p:spPr>
          <a:xfrm>
            <a:off x="5682340" y="347234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5" name="Oval 1584"/>
          <p:cNvSpPr/>
          <p:nvPr/>
        </p:nvSpPr>
        <p:spPr>
          <a:xfrm>
            <a:off x="5805371" y="350282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6" name="Oval 1585"/>
          <p:cNvSpPr/>
          <p:nvPr/>
        </p:nvSpPr>
        <p:spPr>
          <a:xfrm>
            <a:off x="5720600" y="3429000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6789565" y="4785093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Oval 374"/>
          <p:cNvSpPr/>
          <p:nvPr/>
        </p:nvSpPr>
        <p:spPr>
          <a:xfrm>
            <a:off x="6769847" y="5003982"/>
            <a:ext cx="45719" cy="45719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778139" y="2290169"/>
            <a:ext cx="4908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Servers</a:t>
            </a:r>
            <a:endParaRPr lang="en-US" sz="800" dirty="0"/>
          </a:p>
        </p:txBody>
      </p:sp>
      <p:grpSp>
        <p:nvGrpSpPr>
          <p:cNvPr id="8" name="Group 3"/>
          <p:cNvGrpSpPr/>
          <p:nvPr/>
        </p:nvGrpSpPr>
        <p:grpSpPr>
          <a:xfrm>
            <a:off x="6767564" y="4282205"/>
            <a:ext cx="838200" cy="762000"/>
            <a:chOff x="3643313" y="3867150"/>
            <a:chExt cx="1270000" cy="1047750"/>
          </a:xfrm>
        </p:grpSpPr>
        <p:pic>
          <p:nvPicPr>
            <p:cNvPr id="367" name="Picture 157" descr="Computer without monitor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43313" y="3867150"/>
              <a:ext cx="1270000" cy="1047750"/>
            </a:xfrm>
            <a:prstGeom prst="rect">
              <a:avLst/>
            </a:prstGeom>
            <a:noFill/>
          </p:spPr>
        </p:pic>
        <p:pic>
          <p:nvPicPr>
            <p:cNvPr id="368" name="Picture 20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68763" y="3933825"/>
              <a:ext cx="688975" cy="706438"/>
            </a:xfrm>
            <a:prstGeom prst="rect">
              <a:avLst/>
            </a:prstGeom>
            <a:noFill/>
          </p:spPr>
        </p:pic>
      </p:grpSp>
      <p:sp>
        <p:nvSpPr>
          <p:cNvPr id="369" name="TextBox 368"/>
          <p:cNvSpPr txBox="1"/>
          <p:nvPr/>
        </p:nvSpPr>
        <p:spPr>
          <a:xfrm>
            <a:off x="6833717" y="4098412"/>
            <a:ext cx="6639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BMS Server</a:t>
            </a:r>
            <a:endParaRPr lang="en-US" sz="800" dirty="0"/>
          </a:p>
        </p:txBody>
      </p:sp>
      <p:sp>
        <p:nvSpPr>
          <p:cNvPr id="490" name="TextBox 489"/>
          <p:cNvSpPr txBox="1"/>
          <p:nvPr/>
        </p:nvSpPr>
        <p:spPr>
          <a:xfrm>
            <a:off x="6694956" y="5112032"/>
            <a:ext cx="992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BMS Scope</a:t>
            </a:r>
            <a:endParaRPr lang="en-US" sz="1400" dirty="0"/>
          </a:p>
        </p:txBody>
      </p:sp>
      <p:sp>
        <p:nvSpPr>
          <p:cNvPr id="577" name="TextBox 576"/>
          <p:cNvSpPr txBox="1"/>
          <p:nvPr/>
        </p:nvSpPr>
        <p:spPr>
          <a:xfrm>
            <a:off x="4487913" y="2329111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Thin Client  </a:t>
            </a:r>
          </a:p>
          <a:p>
            <a:pPr algn="ctr"/>
            <a:r>
              <a:rPr lang="en-US" sz="800" dirty="0" smtClean="0"/>
              <a:t>Workstation</a:t>
            </a:r>
            <a:endParaRPr lang="en-US" sz="800" dirty="0"/>
          </a:p>
        </p:txBody>
      </p:sp>
      <p:sp>
        <p:nvSpPr>
          <p:cNvPr id="1543" name="TextBox 1542"/>
          <p:cNvSpPr txBox="1"/>
          <p:nvPr/>
        </p:nvSpPr>
        <p:spPr>
          <a:xfrm>
            <a:off x="5377935" y="2329111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Thin Client  </a:t>
            </a:r>
          </a:p>
          <a:p>
            <a:pPr algn="ctr"/>
            <a:r>
              <a:rPr lang="en-US" sz="800" dirty="0" smtClean="0"/>
              <a:t>Workstation</a:t>
            </a:r>
            <a:endParaRPr lang="en-US" sz="800" dirty="0"/>
          </a:p>
        </p:txBody>
      </p:sp>
      <p:sp>
        <p:nvSpPr>
          <p:cNvPr id="1547" name="TextBox 1546"/>
          <p:cNvSpPr txBox="1"/>
          <p:nvPr/>
        </p:nvSpPr>
        <p:spPr>
          <a:xfrm>
            <a:off x="6352562" y="2329111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Thin Client </a:t>
            </a:r>
          </a:p>
          <a:p>
            <a:pPr algn="ctr"/>
            <a:r>
              <a:rPr lang="en-US" sz="800" dirty="0" smtClean="0"/>
              <a:t>Workstation</a:t>
            </a:r>
            <a:endParaRPr lang="en-US" sz="800" dirty="0"/>
          </a:p>
        </p:txBody>
      </p:sp>
      <p:pic>
        <p:nvPicPr>
          <p:cNvPr id="158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61811" y="3424310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80" name="Elbow Connector 1579"/>
          <p:cNvCxnSpPr>
            <a:stCxn id="314" idx="4"/>
          </p:cNvCxnSpPr>
          <p:nvPr/>
        </p:nvCxnSpPr>
        <p:spPr>
          <a:xfrm rot="5400000" flipH="1" flipV="1">
            <a:off x="5291299" y="3134638"/>
            <a:ext cx="30480" cy="797322"/>
          </a:xfrm>
          <a:prstGeom prst="bentConnector3">
            <a:avLst>
              <a:gd name="adj1" fmla="val -203123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6" name="Elbow Connector 1595"/>
          <p:cNvCxnSpPr/>
          <p:nvPr/>
        </p:nvCxnSpPr>
        <p:spPr>
          <a:xfrm rot="5400000" flipH="1" flipV="1">
            <a:off x="6211652" y="3134638"/>
            <a:ext cx="30480" cy="797322"/>
          </a:xfrm>
          <a:prstGeom prst="bentConnector3">
            <a:avLst>
              <a:gd name="adj1" fmla="val -19531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6" name="Elbow Connector 1615"/>
          <p:cNvCxnSpPr>
            <a:stCxn id="310" idx="4"/>
            <a:endCxn id="1614" idx="4"/>
          </p:cNvCxnSpPr>
          <p:nvPr/>
        </p:nvCxnSpPr>
        <p:spPr>
          <a:xfrm rot="5400000" flipH="1">
            <a:off x="4207378" y="2940590"/>
            <a:ext cx="450088" cy="704851"/>
          </a:xfrm>
          <a:prstGeom prst="bentConnector3">
            <a:avLst>
              <a:gd name="adj1" fmla="val -5079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9" name="Elbow Connector 1618"/>
          <p:cNvCxnSpPr>
            <a:stCxn id="1613" idx="4"/>
            <a:endCxn id="870" idx="4"/>
          </p:cNvCxnSpPr>
          <p:nvPr/>
        </p:nvCxnSpPr>
        <p:spPr>
          <a:xfrm rot="16200000" flipH="1">
            <a:off x="5616124" y="1508028"/>
            <a:ext cx="481361" cy="3606009"/>
          </a:xfrm>
          <a:prstGeom prst="bentConnector3">
            <a:avLst>
              <a:gd name="adj1" fmla="val 14749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6" name="Elbow Connector 1625"/>
          <p:cNvCxnSpPr>
            <a:stCxn id="1586" idx="0"/>
            <a:endCxn id="1572" idx="4"/>
          </p:cNvCxnSpPr>
          <p:nvPr/>
        </p:nvCxnSpPr>
        <p:spPr>
          <a:xfrm rot="16200000" flipV="1">
            <a:off x="5470666" y="3156205"/>
            <a:ext cx="271335" cy="274255"/>
          </a:xfrm>
          <a:prstGeom prst="bentConnector3">
            <a:avLst>
              <a:gd name="adj1" fmla="val 50000"/>
            </a:avLst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9" name="Elbow Connector 1628"/>
          <p:cNvCxnSpPr>
            <a:stCxn id="1592" idx="0"/>
            <a:endCxn id="1574" idx="4"/>
          </p:cNvCxnSpPr>
          <p:nvPr/>
        </p:nvCxnSpPr>
        <p:spPr>
          <a:xfrm rot="16200000" flipV="1">
            <a:off x="6396376" y="3161562"/>
            <a:ext cx="288005" cy="246871"/>
          </a:xfrm>
          <a:prstGeom prst="bentConnector3">
            <a:avLst>
              <a:gd name="adj1" fmla="val 50000"/>
            </a:avLst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" name="Elbow Connector 925"/>
          <p:cNvCxnSpPr>
            <a:stCxn id="1591" idx="4"/>
            <a:endCxn id="869" idx="4"/>
          </p:cNvCxnSpPr>
          <p:nvPr/>
        </p:nvCxnSpPr>
        <p:spPr>
          <a:xfrm rot="5400000" flipH="1" flipV="1">
            <a:off x="7129028" y="3140790"/>
            <a:ext cx="27305" cy="788194"/>
          </a:xfrm>
          <a:prstGeom prst="bentConnector3">
            <a:avLst>
              <a:gd name="adj1" fmla="val -22093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8" name="Elbow Connector 1137"/>
          <p:cNvCxnSpPr>
            <a:stCxn id="1137" idx="4"/>
            <a:endCxn id="871" idx="0"/>
          </p:cNvCxnSpPr>
          <p:nvPr/>
        </p:nvCxnSpPr>
        <p:spPr>
          <a:xfrm rot="16200000" flipH="1">
            <a:off x="7293256" y="3150393"/>
            <a:ext cx="301466" cy="262097"/>
          </a:xfrm>
          <a:prstGeom prst="bentConnector3">
            <a:avLst>
              <a:gd name="adj1" fmla="val 50000"/>
            </a:avLst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1" name="Picture 118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62446" y="2854200"/>
            <a:ext cx="237478" cy="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3" name="Picture 118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87667" y="2559114"/>
            <a:ext cx="203847" cy="21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5" name="Picture 118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85170" y="2798027"/>
            <a:ext cx="207861" cy="1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6" name="TextBox 1185"/>
          <p:cNvSpPr txBox="1"/>
          <p:nvPr/>
        </p:nvSpPr>
        <p:spPr>
          <a:xfrm>
            <a:off x="3092445" y="2287822"/>
            <a:ext cx="4507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Server</a:t>
            </a:r>
            <a:endParaRPr lang="en-US" sz="800" dirty="0"/>
          </a:p>
        </p:txBody>
      </p:sp>
      <p:sp>
        <p:nvSpPr>
          <p:cNvPr id="1250" name="TextBox 1249"/>
          <p:cNvSpPr txBox="1"/>
          <p:nvPr/>
        </p:nvSpPr>
        <p:spPr>
          <a:xfrm>
            <a:off x="3946312" y="4545331"/>
            <a:ext cx="1782859" cy="1077218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/>
              <a:t>Data Collection</a:t>
            </a:r>
          </a:p>
          <a:p>
            <a:pPr algn="ctr"/>
            <a:r>
              <a:rPr lang="en-US" sz="800" dirty="0" smtClean="0"/>
              <a:t>Meters &amp; Protective relays monitoring</a:t>
            </a:r>
          </a:p>
          <a:p>
            <a:pPr algn="ctr"/>
            <a:r>
              <a:rPr lang="en-US" sz="800" dirty="0" smtClean="0"/>
              <a:t>Paralleling Switchgear monitoring</a:t>
            </a:r>
          </a:p>
          <a:p>
            <a:pPr algn="ctr"/>
            <a:r>
              <a:rPr lang="en-US" sz="800" dirty="0" smtClean="0"/>
              <a:t>Low Voltage monitoring</a:t>
            </a:r>
          </a:p>
          <a:p>
            <a:pPr algn="ctr"/>
            <a:r>
              <a:rPr lang="en-US" sz="800" dirty="0" smtClean="0"/>
              <a:t>Generator monitoring</a:t>
            </a:r>
          </a:p>
          <a:p>
            <a:pPr algn="ctr"/>
            <a:r>
              <a:rPr lang="en-US" sz="800" dirty="0" smtClean="0"/>
              <a:t>Automated Web Page IP Tunneling</a:t>
            </a:r>
          </a:p>
          <a:p>
            <a:pPr algn="ctr"/>
            <a:r>
              <a:rPr lang="en-US" sz="800" dirty="0" smtClean="0"/>
              <a:t>Reporting</a:t>
            </a:r>
          </a:p>
          <a:p>
            <a:pPr algn="ctr"/>
            <a:r>
              <a:rPr lang="en-US" sz="800" dirty="0" smtClean="0"/>
              <a:t>Trending / Historian / Alarming</a:t>
            </a:r>
          </a:p>
        </p:txBody>
      </p:sp>
      <p:sp>
        <p:nvSpPr>
          <p:cNvPr id="1259" name="TextBox 1258"/>
          <p:cNvSpPr txBox="1"/>
          <p:nvPr/>
        </p:nvSpPr>
        <p:spPr>
          <a:xfrm>
            <a:off x="3737277" y="1549691"/>
            <a:ext cx="43187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u="sng" dirty="0" smtClean="0"/>
              <a:t>In addition to viewing SCADA screens, this architecture seamlessly allows monitoring and control of all power distribution workstations</a:t>
            </a:r>
            <a:endParaRPr lang="en-US" sz="1100" b="1" i="1" u="sng" dirty="0"/>
          </a:p>
        </p:txBody>
      </p:sp>
      <p:sp>
        <p:nvSpPr>
          <p:cNvPr id="1260" name="TextBox 1259"/>
          <p:cNvSpPr txBox="1"/>
          <p:nvPr/>
        </p:nvSpPr>
        <p:spPr>
          <a:xfrm>
            <a:off x="5710845" y="2086830"/>
            <a:ext cx="749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SCADA</a:t>
            </a:r>
          </a:p>
        </p:txBody>
      </p:sp>
      <p:sp>
        <p:nvSpPr>
          <p:cNvPr id="1261" name="TextBox 1260"/>
          <p:cNvSpPr txBox="1"/>
          <p:nvPr/>
        </p:nvSpPr>
        <p:spPr>
          <a:xfrm>
            <a:off x="1042698" y="1550932"/>
            <a:ext cx="2386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Power Distribution System</a:t>
            </a:r>
          </a:p>
          <a:p>
            <a:pPr algn="ctr"/>
            <a:r>
              <a:rPr lang="en-US" sz="1600" dirty="0" smtClean="0"/>
              <a:t>Workstations</a:t>
            </a:r>
          </a:p>
        </p:txBody>
      </p:sp>
      <p:cxnSp>
        <p:nvCxnSpPr>
          <p:cNvPr id="1263" name="Shape 1262"/>
          <p:cNvCxnSpPr>
            <a:stCxn id="1180" idx="3"/>
            <a:endCxn id="577" idx="0"/>
          </p:cNvCxnSpPr>
          <p:nvPr/>
        </p:nvCxnSpPr>
        <p:spPr>
          <a:xfrm flipV="1">
            <a:off x="3506039" y="2329111"/>
            <a:ext cx="1333092" cy="541415"/>
          </a:xfrm>
          <a:prstGeom prst="curvedConnector4">
            <a:avLst>
              <a:gd name="adj1" fmla="val 2888"/>
              <a:gd name="adj2" fmla="val 1422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8" name="Shape 1267"/>
          <p:cNvCxnSpPr>
            <a:stCxn id="1180" idx="3"/>
            <a:endCxn id="1543" idx="0"/>
          </p:cNvCxnSpPr>
          <p:nvPr/>
        </p:nvCxnSpPr>
        <p:spPr>
          <a:xfrm flipV="1">
            <a:off x="3506039" y="2329111"/>
            <a:ext cx="2223114" cy="541415"/>
          </a:xfrm>
          <a:prstGeom prst="curvedConnector4">
            <a:avLst>
              <a:gd name="adj1" fmla="val 2898"/>
              <a:gd name="adj2" fmla="val 1422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3" name="TextBox 1272"/>
          <p:cNvSpPr txBox="1"/>
          <p:nvPr/>
        </p:nvSpPr>
        <p:spPr>
          <a:xfrm>
            <a:off x="953887" y="5788360"/>
            <a:ext cx="2333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Rockwell RS-View 32 Workstations</a:t>
            </a:r>
            <a:endParaRPr lang="en-US" sz="1200" dirty="0"/>
          </a:p>
        </p:txBody>
      </p:sp>
      <p:sp>
        <p:nvSpPr>
          <p:cNvPr id="1274" name="TextBox 1273"/>
          <p:cNvSpPr txBox="1"/>
          <p:nvPr/>
        </p:nvSpPr>
        <p:spPr>
          <a:xfrm>
            <a:off x="3747707" y="5779398"/>
            <a:ext cx="2858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Rockwell Factory Talk 64-bit SCADA System</a:t>
            </a:r>
            <a:endParaRPr lang="en-US" sz="1200" dirty="0"/>
          </a:p>
        </p:txBody>
      </p:sp>
      <p:cxnSp>
        <p:nvCxnSpPr>
          <p:cNvPr id="1291" name="Shape 1290"/>
          <p:cNvCxnSpPr>
            <a:stCxn id="1180" idx="3"/>
            <a:endCxn id="1547" idx="0"/>
          </p:cNvCxnSpPr>
          <p:nvPr/>
        </p:nvCxnSpPr>
        <p:spPr>
          <a:xfrm flipV="1">
            <a:off x="3506039" y="2329111"/>
            <a:ext cx="3197741" cy="541415"/>
          </a:xfrm>
          <a:prstGeom prst="curvedConnector4">
            <a:avLst>
              <a:gd name="adj1" fmla="val 3253"/>
              <a:gd name="adj2" fmla="val 1422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5" name="Shape 1294"/>
          <p:cNvCxnSpPr>
            <a:stCxn id="1180" idx="3"/>
            <a:endCxn id="759" idx="0"/>
          </p:cNvCxnSpPr>
          <p:nvPr/>
        </p:nvCxnSpPr>
        <p:spPr>
          <a:xfrm flipV="1">
            <a:off x="3506039" y="2329111"/>
            <a:ext cx="4081659" cy="541415"/>
          </a:xfrm>
          <a:prstGeom prst="curvedConnector4">
            <a:avLst>
              <a:gd name="adj1" fmla="val 3693"/>
              <a:gd name="adj2" fmla="val 1422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366"/>
          <p:cNvGrpSpPr/>
          <p:nvPr/>
        </p:nvGrpSpPr>
        <p:grpSpPr>
          <a:xfrm>
            <a:off x="1053457" y="2745135"/>
            <a:ext cx="1959871" cy="631637"/>
            <a:chOff x="402294" y="1747651"/>
            <a:chExt cx="1959871" cy="631637"/>
          </a:xfrm>
        </p:grpSpPr>
        <p:grpSp>
          <p:nvGrpSpPr>
            <p:cNvPr id="10" name="Group 1306"/>
            <p:cNvGrpSpPr/>
            <p:nvPr/>
          </p:nvGrpSpPr>
          <p:grpSpPr>
            <a:xfrm>
              <a:off x="402294" y="1747651"/>
              <a:ext cx="434788" cy="631637"/>
              <a:chOff x="414199" y="1757176"/>
              <a:chExt cx="434788" cy="631637"/>
            </a:xfrm>
          </p:grpSpPr>
          <p:pic>
            <p:nvPicPr>
              <p:cNvPr id="2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00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02" name="Straight Connector 1301"/>
              <p:cNvCxnSpPr>
                <a:stCxn id="2" idx="2"/>
                <a:endCxn id="1300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307"/>
            <p:cNvGrpSpPr/>
            <p:nvPr/>
          </p:nvGrpSpPr>
          <p:grpSpPr>
            <a:xfrm>
              <a:off x="903941" y="1747651"/>
              <a:ext cx="434788" cy="631637"/>
              <a:chOff x="414199" y="1757176"/>
              <a:chExt cx="434788" cy="631637"/>
            </a:xfrm>
          </p:grpSpPr>
          <p:pic>
            <p:nvPicPr>
              <p:cNvPr id="1309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10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11" name="Straight Connector 1310"/>
              <p:cNvCxnSpPr>
                <a:stCxn id="1309" idx="2"/>
                <a:endCxn id="1310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311"/>
            <p:cNvGrpSpPr/>
            <p:nvPr/>
          </p:nvGrpSpPr>
          <p:grpSpPr>
            <a:xfrm>
              <a:off x="1405588" y="1747651"/>
              <a:ext cx="434788" cy="631637"/>
              <a:chOff x="414199" y="1757176"/>
              <a:chExt cx="434788" cy="631637"/>
            </a:xfrm>
          </p:grpSpPr>
          <p:pic>
            <p:nvPicPr>
              <p:cNvPr id="1313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14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15" name="Straight Connector 1314"/>
              <p:cNvCxnSpPr>
                <a:stCxn id="1313" idx="2"/>
                <a:endCxn id="1314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315"/>
            <p:cNvGrpSpPr/>
            <p:nvPr/>
          </p:nvGrpSpPr>
          <p:grpSpPr>
            <a:xfrm>
              <a:off x="1907234" y="1747651"/>
              <a:ext cx="434788" cy="631637"/>
              <a:chOff x="414199" y="1757176"/>
              <a:chExt cx="434788" cy="631637"/>
            </a:xfrm>
          </p:grpSpPr>
          <p:pic>
            <p:nvPicPr>
              <p:cNvPr id="1317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18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19" name="Straight Connector 1318"/>
              <p:cNvCxnSpPr>
                <a:stCxn id="1317" idx="2"/>
                <a:endCxn id="1318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7" name="TextBox 1336"/>
            <p:cNvSpPr txBox="1"/>
            <p:nvPr/>
          </p:nvSpPr>
          <p:spPr>
            <a:xfrm>
              <a:off x="408833" y="1762122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38" name="TextBox 1337"/>
            <p:cNvSpPr txBox="1"/>
            <p:nvPr/>
          </p:nvSpPr>
          <p:spPr>
            <a:xfrm>
              <a:off x="909689" y="1762122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39" name="TextBox 1338"/>
            <p:cNvSpPr txBox="1"/>
            <p:nvPr/>
          </p:nvSpPr>
          <p:spPr>
            <a:xfrm>
              <a:off x="1410545" y="1762122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40" name="TextBox 1339"/>
            <p:cNvSpPr txBox="1"/>
            <p:nvPr/>
          </p:nvSpPr>
          <p:spPr>
            <a:xfrm>
              <a:off x="1911401" y="1762122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65"/>
          <p:cNvGrpSpPr/>
          <p:nvPr/>
        </p:nvGrpSpPr>
        <p:grpSpPr>
          <a:xfrm>
            <a:off x="1055839" y="3708266"/>
            <a:ext cx="1959868" cy="631637"/>
            <a:chOff x="404676" y="2654815"/>
            <a:chExt cx="1959868" cy="631637"/>
          </a:xfrm>
        </p:grpSpPr>
        <p:grpSp>
          <p:nvGrpSpPr>
            <p:cNvPr id="15" name="Group 1319"/>
            <p:cNvGrpSpPr/>
            <p:nvPr/>
          </p:nvGrpSpPr>
          <p:grpSpPr>
            <a:xfrm>
              <a:off x="404676" y="2654815"/>
              <a:ext cx="434788" cy="631637"/>
              <a:chOff x="414199" y="1757176"/>
              <a:chExt cx="434788" cy="631637"/>
            </a:xfrm>
          </p:grpSpPr>
          <p:pic>
            <p:nvPicPr>
              <p:cNvPr id="1321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22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23" name="Straight Connector 1322"/>
              <p:cNvCxnSpPr>
                <a:stCxn id="1321" idx="2"/>
                <a:endCxn id="1322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324"/>
            <p:cNvGrpSpPr/>
            <p:nvPr/>
          </p:nvGrpSpPr>
          <p:grpSpPr>
            <a:xfrm>
              <a:off x="906323" y="2654815"/>
              <a:ext cx="434788" cy="631637"/>
              <a:chOff x="414199" y="1757176"/>
              <a:chExt cx="434788" cy="631637"/>
            </a:xfrm>
          </p:grpSpPr>
          <p:pic>
            <p:nvPicPr>
              <p:cNvPr id="1326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27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28" name="Straight Connector 1327"/>
              <p:cNvCxnSpPr>
                <a:stCxn id="1326" idx="2"/>
                <a:endCxn id="1327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328"/>
            <p:cNvGrpSpPr/>
            <p:nvPr/>
          </p:nvGrpSpPr>
          <p:grpSpPr>
            <a:xfrm>
              <a:off x="1407970" y="2654815"/>
              <a:ext cx="434788" cy="631637"/>
              <a:chOff x="414199" y="1757176"/>
              <a:chExt cx="434788" cy="631637"/>
            </a:xfrm>
          </p:grpSpPr>
          <p:pic>
            <p:nvPicPr>
              <p:cNvPr id="1330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31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32" name="Straight Connector 1331"/>
              <p:cNvCxnSpPr>
                <a:stCxn id="1330" idx="2"/>
                <a:endCxn id="1331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332"/>
            <p:cNvGrpSpPr/>
            <p:nvPr/>
          </p:nvGrpSpPr>
          <p:grpSpPr>
            <a:xfrm>
              <a:off x="1909616" y="2654815"/>
              <a:ext cx="434788" cy="631637"/>
              <a:chOff x="414199" y="1757176"/>
              <a:chExt cx="434788" cy="631637"/>
            </a:xfrm>
          </p:grpSpPr>
          <p:pic>
            <p:nvPicPr>
              <p:cNvPr id="1334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35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36" name="Straight Connector 1335"/>
              <p:cNvCxnSpPr>
                <a:stCxn id="1334" idx="2"/>
                <a:endCxn id="1335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1" name="TextBox 1340"/>
            <p:cNvSpPr txBox="1"/>
            <p:nvPr/>
          </p:nvSpPr>
          <p:spPr>
            <a:xfrm>
              <a:off x="411212" y="2676523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42" name="TextBox 1341"/>
            <p:cNvSpPr txBox="1"/>
            <p:nvPr/>
          </p:nvSpPr>
          <p:spPr>
            <a:xfrm>
              <a:off x="912068" y="2676523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43" name="TextBox 1342"/>
            <p:cNvSpPr txBox="1"/>
            <p:nvPr/>
          </p:nvSpPr>
          <p:spPr>
            <a:xfrm>
              <a:off x="1412924" y="2676523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44" name="TextBox 1343"/>
            <p:cNvSpPr txBox="1"/>
            <p:nvPr/>
          </p:nvSpPr>
          <p:spPr>
            <a:xfrm>
              <a:off x="1913780" y="2676523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364"/>
          <p:cNvGrpSpPr/>
          <p:nvPr/>
        </p:nvGrpSpPr>
        <p:grpSpPr>
          <a:xfrm>
            <a:off x="1058220" y="4671397"/>
            <a:ext cx="1959868" cy="631637"/>
            <a:chOff x="407057" y="3673913"/>
            <a:chExt cx="1959868" cy="631637"/>
          </a:xfrm>
        </p:grpSpPr>
        <p:sp>
          <p:nvSpPr>
            <p:cNvPr id="80" name="Oval 79"/>
            <p:cNvSpPr/>
            <p:nvPr/>
          </p:nvSpPr>
          <p:spPr>
            <a:xfrm>
              <a:off x="942138" y="3811704"/>
              <a:ext cx="45719" cy="45719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1566978" y="3800274"/>
              <a:ext cx="45719" cy="45719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1344"/>
            <p:cNvGrpSpPr/>
            <p:nvPr/>
          </p:nvGrpSpPr>
          <p:grpSpPr>
            <a:xfrm>
              <a:off x="407057" y="3673913"/>
              <a:ext cx="434788" cy="631637"/>
              <a:chOff x="414199" y="1757176"/>
              <a:chExt cx="434788" cy="631637"/>
            </a:xfrm>
          </p:grpSpPr>
          <p:pic>
            <p:nvPicPr>
              <p:cNvPr id="1346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47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48" name="Straight Connector 1347"/>
              <p:cNvCxnSpPr>
                <a:stCxn id="1346" idx="2"/>
                <a:endCxn id="1347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1348"/>
            <p:cNvGrpSpPr/>
            <p:nvPr/>
          </p:nvGrpSpPr>
          <p:grpSpPr>
            <a:xfrm>
              <a:off x="908704" y="3673913"/>
              <a:ext cx="434788" cy="631637"/>
              <a:chOff x="414199" y="1757176"/>
              <a:chExt cx="434788" cy="631637"/>
            </a:xfrm>
          </p:grpSpPr>
          <p:pic>
            <p:nvPicPr>
              <p:cNvPr id="1350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51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52" name="Straight Connector 1351"/>
              <p:cNvCxnSpPr>
                <a:stCxn id="1350" idx="2"/>
                <a:endCxn id="1351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1352"/>
            <p:cNvGrpSpPr/>
            <p:nvPr/>
          </p:nvGrpSpPr>
          <p:grpSpPr>
            <a:xfrm>
              <a:off x="1410351" y="3673913"/>
              <a:ext cx="434788" cy="631637"/>
              <a:chOff x="414199" y="1757176"/>
              <a:chExt cx="434788" cy="631637"/>
            </a:xfrm>
          </p:grpSpPr>
          <p:pic>
            <p:nvPicPr>
              <p:cNvPr id="1354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55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56" name="Straight Connector 1355"/>
              <p:cNvCxnSpPr>
                <a:stCxn id="1354" idx="2"/>
                <a:endCxn id="1355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1356"/>
            <p:cNvGrpSpPr/>
            <p:nvPr/>
          </p:nvGrpSpPr>
          <p:grpSpPr>
            <a:xfrm>
              <a:off x="1911997" y="3673913"/>
              <a:ext cx="434788" cy="631637"/>
              <a:chOff x="414199" y="1757176"/>
              <a:chExt cx="434788" cy="631637"/>
            </a:xfrm>
          </p:grpSpPr>
          <p:pic>
            <p:nvPicPr>
              <p:cNvPr id="1358" name="Picture 2" descr="G:\Tools\Images for PowerPoint\pngs for PowerPoint\Allen-Bradley\Screens-Monitors\2711PC-T10C4D1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14199" y="1757176"/>
                <a:ext cx="434788" cy="323192"/>
              </a:xfrm>
              <a:prstGeom prst="rect">
                <a:avLst/>
              </a:prstGeom>
              <a:noFill/>
            </p:spPr>
          </p:pic>
          <p:pic>
            <p:nvPicPr>
              <p:cNvPr id="1359" name="Picture 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0816" y="2189187"/>
                <a:ext cx="340900" cy="199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360" name="Straight Connector 1359"/>
              <p:cNvCxnSpPr>
                <a:stCxn id="1358" idx="2"/>
                <a:endCxn id="1359" idx="0"/>
              </p:cNvCxnSpPr>
              <p:nvPr/>
            </p:nvCxnSpPr>
            <p:spPr>
              <a:xfrm rot="5400000">
                <a:off x="577021" y="2134614"/>
                <a:ext cx="108819" cy="327"/>
              </a:xfrm>
              <a:prstGeom prst="line">
                <a:avLst/>
              </a:prstGeom>
              <a:ln w="952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1" name="TextBox 1360"/>
            <p:cNvSpPr txBox="1"/>
            <p:nvPr/>
          </p:nvSpPr>
          <p:spPr>
            <a:xfrm>
              <a:off x="413593" y="3695621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62" name="TextBox 1361"/>
            <p:cNvSpPr txBox="1"/>
            <p:nvPr/>
          </p:nvSpPr>
          <p:spPr>
            <a:xfrm>
              <a:off x="914449" y="3695621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63" name="TextBox 1362"/>
            <p:cNvSpPr txBox="1"/>
            <p:nvPr/>
          </p:nvSpPr>
          <p:spPr>
            <a:xfrm>
              <a:off x="1415305" y="3695621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364" name="TextBox 1363"/>
            <p:cNvSpPr txBox="1"/>
            <p:nvPr/>
          </p:nvSpPr>
          <p:spPr>
            <a:xfrm>
              <a:off x="1916161" y="3695621"/>
              <a:ext cx="4507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RS View </a:t>
              </a:r>
            </a:p>
            <a:p>
              <a:pPr algn="ctr"/>
              <a:r>
                <a:rPr lang="en-US" sz="600" dirty="0" smtClean="0">
                  <a:solidFill>
                    <a:srgbClr val="FF0000"/>
                  </a:solidFill>
                </a:rPr>
                <a:t>Client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375" name="Shape 1374"/>
          <p:cNvCxnSpPr>
            <a:stCxn id="1408" idx="4"/>
          </p:cNvCxnSpPr>
          <p:nvPr/>
        </p:nvCxnSpPr>
        <p:spPr>
          <a:xfrm rot="5400000" flipH="1">
            <a:off x="2833072" y="2687854"/>
            <a:ext cx="337155" cy="451718"/>
          </a:xfrm>
          <a:prstGeom prst="bentConnector5">
            <a:avLst>
              <a:gd name="adj1" fmla="val -67803"/>
              <a:gd name="adj2" fmla="val 28467"/>
              <a:gd name="adj3" fmla="val 16780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0" name="Elbow Connector 1379"/>
          <p:cNvCxnSpPr/>
          <p:nvPr/>
        </p:nvCxnSpPr>
        <p:spPr>
          <a:xfrm rot="16200000" flipH="1" flipV="1">
            <a:off x="2524205" y="2508019"/>
            <a:ext cx="14471" cy="488701"/>
          </a:xfrm>
          <a:prstGeom prst="bentConnector3">
            <a:avLst>
              <a:gd name="adj1" fmla="val -157971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2" name="Elbow Connector 1381"/>
          <p:cNvCxnSpPr/>
          <p:nvPr/>
        </p:nvCxnSpPr>
        <p:spPr>
          <a:xfrm rot="16200000" flipV="1">
            <a:off x="2036662" y="2509178"/>
            <a:ext cx="1588" cy="500856"/>
          </a:xfrm>
          <a:prstGeom prst="bentConnector3">
            <a:avLst>
              <a:gd name="adj1" fmla="val 152952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4" name="Elbow Connector 1383"/>
          <p:cNvCxnSpPr/>
          <p:nvPr/>
        </p:nvCxnSpPr>
        <p:spPr>
          <a:xfrm rot="16200000" flipV="1">
            <a:off x="1521308" y="2494679"/>
            <a:ext cx="14471" cy="515383"/>
          </a:xfrm>
          <a:prstGeom prst="bentConnector3">
            <a:avLst>
              <a:gd name="adj1" fmla="val 167971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6" name="Elbow Connector 1385"/>
          <p:cNvCxnSpPr>
            <a:stCxn id="1409" idx="4"/>
          </p:cNvCxnSpPr>
          <p:nvPr/>
        </p:nvCxnSpPr>
        <p:spPr>
          <a:xfrm rot="5400000">
            <a:off x="2712460" y="3162537"/>
            <a:ext cx="645303" cy="489571"/>
          </a:xfrm>
          <a:prstGeom prst="bentConnector3">
            <a:avLst>
              <a:gd name="adj1" fmla="val 610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8" name="Elbow Connector 1387"/>
          <p:cNvCxnSpPr/>
          <p:nvPr/>
        </p:nvCxnSpPr>
        <p:spPr>
          <a:xfrm rot="16200000" flipV="1">
            <a:off x="2522572" y="3462221"/>
            <a:ext cx="21708" cy="513798"/>
          </a:xfrm>
          <a:prstGeom prst="bentConnector3">
            <a:avLst>
              <a:gd name="adj1" fmla="val 11530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0" name="Elbow Connector 1389"/>
          <p:cNvCxnSpPr/>
          <p:nvPr/>
        </p:nvCxnSpPr>
        <p:spPr>
          <a:xfrm rot="16200000" flipH="1" flipV="1">
            <a:off x="1771288" y="3224735"/>
            <a:ext cx="21708" cy="988770"/>
          </a:xfrm>
          <a:prstGeom prst="bentConnector3">
            <a:avLst>
              <a:gd name="adj1" fmla="val -10530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3" name="Elbow Connector 1392"/>
          <p:cNvCxnSpPr>
            <a:stCxn id="1410" idx="4"/>
          </p:cNvCxnSpPr>
          <p:nvPr/>
        </p:nvCxnSpPr>
        <p:spPr>
          <a:xfrm rot="5400000">
            <a:off x="2259469" y="3617909"/>
            <a:ext cx="1608434" cy="541959"/>
          </a:xfrm>
          <a:prstGeom prst="bentConnector3">
            <a:avLst>
              <a:gd name="adj1" fmla="val 8597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3" name="Elbow Connector 1402"/>
          <p:cNvCxnSpPr/>
          <p:nvPr/>
        </p:nvCxnSpPr>
        <p:spPr>
          <a:xfrm rot="16200000" flipV="1">
            <a:off x="2542278" y="4442677"/>
            <a:ext cx="1588" cy="500856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5" name="Elbow Connector 1404"/>
          <p:cNvCxnSpPr/>
          <p:nvPr/>
        </p:nvCxnSpPr>
        <p:spPr>
          <a:xfrm rot="16200000" flipV="1">
            <a:off x="2041422" y="4442677"/>
            <a:ext cx="1588" cy="500856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7" name="Elbow Connector 1406"/>
          <p:cNvCxnSpPr/>
          <p:nvPr/>
        </p:nvCxnSpPr>
        <p:spPr>
          <a:xfrm rot="16200000" flipV="1">
            <a:off x="1540566" y="4442677"/>
            <a:ext cx="1588" cy="500856"/>
          </a:xfrm>
          <a:prstGeom prst="bentConnector3">
            <a:avLst>
              <a:gd name="adj1" fmla="val 143954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2" name="Elbow Connector 1421"/>
          <p:cNvCxnSpPr/>
          <p:nvPr/>
        </p:nvCxnSpPr>
        <p:spPr>
          <a:xfrm rot="16200000" flipH="1" flipV="1">
            <a:off x="2021716" y="3475163"/>
            <a:ext cx="21708" cy="487914"/>
          </a:xfrm>
          <a:prstGeom prst="bentConnector3">
            <a:avLst>
              <a:gd name="adj1" fmla="val -10530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2" name="Elbow Connector 1581"/>
          <p:cNvCxnSpPr>
            <a:endCxn id="592" idx="4"/>
          </p:cNvCxnSpPr>
          <p:nvPr/>
        </p:nvCxnSpPr>
        <p:spPr>
          <a:xfrm rot="16200000" flipV="1">
            <a:off x="4527022" y="3125771"/>
            <a:ext cx="299910" cy="292260"/>
          </a:xfrm>
          <a:prstGeom prst="bentConnector3">
            <a:avLst>
              <a:gd name="adj1" fmla="val 50000"/>
            </a:avLst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16505" y="4988266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77" name="Elbow Connector 376"/>
          <p:cNvCxnSpPr>
            <a:stCxn id="370" idx="4"/>
            <a:endCxn id="375" idx="0"/>
          </p:cNvCxnSpPr>
          <p:nvPr/>
        </p:nvCxnSpPr>
        <p:spPr>
          <a:xfrm rot="5400000">
            <a:off x="6715981" y="4907538"/>
            <a:ext cx="173170" cy="19718"/>
          </a:xfrm>
          <a:prstGeom prst="bentConnector3">
            <a:avLst>
              <a:gd name="adj1" fmla="val 50000"/>
            </a:avLst>
          </a:prstGeom>
          <a:ln w="158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Elbow Connector 379"/>
          <p:cNvCxnSpPr>
            <a:stCxn id="374" idx="1"/>
            <a:endCxn id="1645" idx="4"/>
          </p:cNvCxnSpPr>
          <p:nvPr/>
        </p:nvCxnSpPr>
        <p:spPr>
          <a:xfrm rot="16200000" flipV="1">
            <a:off x="4374174" y="2710223"/>
            <a:ext cx="1935321" cy="2661774"/>
          </a:xfrm>
          <a:prstGeom prst="bentConnector3">
            <a:avLst>
              <a:gd name="adj1" fmla="val 57269"/>
            </a:avLst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Elbow Connector 207"/>
          <p:cNvCxnSpPr>
            <a:stCxn id="1414" idx="0"/>
            <a:endCxn id="206" idx="4"/>
          </p:cNvCxnSpPr>
          <p:nvPr/>
        </p:nvCxnSpPr>
        <p:spPr>
          <a:xfrm rot="16200000" flipV="1">
            <a:off x="3326463" y="3132475"/>
            <a:ext cx="983212" cy="887605"/>
          </a:xfrm>
          <a:prstGeom prst="bentConnector3">
            <a:avLst>
              <a:gd name="adj1" fmla="val 495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73503" y="3034282"/>
            <a:ext cx="11658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2" name="Picture 2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72941" y="2820826"/>
            <a:ext cx="237478" cy="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5" name="Elbow Connector 214"/>
          <p:cNvCxnSpPr>
            <a:stCxn id="378" idx="4"/>
            <a:endCxn id="214" idx="4"/>
          </p:cNvCxnSpPr>
          <p:nvPr/>
        </p:nvCxnSpPr>
        <p:spPr>
          <a:xfrm rot="5400000">
            <a:off x="3652566" y="2834115"/>
            <a:ext cx="7143" cy="504825"/>
          </a:xfrm>
          <a:prstGeom prst="bentConnector3">
            <a:avLst>
              <a:gd name="adj1" fmla="val 356703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Elbow Connector 222"/>
          <p:cNvCxnSpPr>
            <a:stCxn id="243" idx="0"/>
            <a:endCxn id="2051" idx="2"/>
          </p:cNvCxnSpPr>
          <p:nvPr/>
        </p:nvCxnSpPr>
        <p:spPr>
          <a:xfrm rot="16200000" flipV="1">
            <a:off x="4195823" y="2815973"/>
            <a:ext cx="1001186" cy="1529242"/>
          </a:xfrm>
          <a:prstGeom prst="bentConnector3">
            <a:avLst>
              <a:gd name="adj1" fmla="val 11469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6624" y="4072614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2448" y="4072614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8605" y="4072614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8567" y="4072614"/>
            <a:ext cx="260362" cy="15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5" name="Elbow Connector 264"/>
          <p:cNvCxnSpPr/>
          <p:nvPr/>
        </p:nvCxnSpPr>
        <p:spPr>
          <a:xfrm rot="16200000" flipH="1" flipV="1">
            <a:off x="5302450" y="3968792"/>
            <a:ext cx="19998" cy="218181"/>
          </a:xfrm>
          <a:prstGeom prst="bentConnector3">
            <a:avLst>
              <a:gd name="adj1" fmla="val -27387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Elbow Connector 268"/>
          <p:cNvCxnSpPr/>
          <p:nvPr/>
        </p:nvCxnSpPr>
        <p:spPr>
          <a:xfrm rot="5400000" flipH="1" flipV="1">
            <a:off x="5010775" y="3944266"/>
            <a:ext cx="13303" cy="260540"/>
          </a:xfrm>
          <a:prstGeom prst="bentConnector3">
            <a:avLst>
              <a:gd name="adj1" fmla="val 511682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Elbow Connector 272"/>
          <p:cNvCxnSpPr/>
          <p:nvPr/>
        </p:nvCxnSpPr>
        <p:spPr>
          <a:xfrm rot="5400000" flipH="1" flipV="1">
            <a:off x="4704784" y="3938314"/>
            <a:ext cx="13303" cy="272445"/>
          </a:xfrm>
          <a:prstGeom prst="bentConnector3">
            <a:avLst>
              <a:gd name="adj1" fmla="val 493799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Elbow Connector 273"/>
          <p:cNvCxnSpPr/>
          <p:nvPr/>
        </p:nvCxnSpPr>
        <p:spPr>
          <a:xfrm rot="5400000" flipH="1" flipV="1">
            <a:off x="4411891" y="3957363"/>
            <a:ext cx="13303" cy="234346"/>
          </a:xfrm>
          <a:prstGeom prst="bentConnector3">
            <a:avLst>
              <a:gd name="adj1" fmla="val 475885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>
            <a:stCxn id="436" idx="4"/>
          </p:cNvCxnSpPr>
          <p:nvPr/>
        </p:nvCxnSpPr>
        <p:spPr>
          <a:xfrm rot="5400000">
            <a:off x="4017395" y="4342550"/>
            <a:ext cx="373891" cy="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>
            <a:stCxn id="1223" idx="4"/>
          </p:cNvCxnSpPr>
          <p:nvPr/>
        </p:nvCxnSpPr>
        <p:spPr>
          <a:xfrm rot="5400000">
            <a:off x="4183128" y="4370174"/>
            <a:ext cx="328173" cy="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rot="5400000">
            <a:off x="4288857" y="4342551"/>
            <a:ext cx="373891" cy="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 rot="5400000">
            <a:off x="4454590" y="4370175"/>
            <a:ext cx="328173" cy="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rot="5400000">
            <a:off x="4598420" y="4337789"/>
            <a:ext cx="373891" cy="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rot="5400000">
            <a:off x="4764153" y="4365413"/>
            <a:ext cx="328173" cy="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rot="5400000">
            <a:off x="4901634" y="4337786"/>
            <a:ext cx="373891" cy="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rot="5400000">
            <a:off x="5067367" y="4365410"/>
            <a:ext cx="328173" cy="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rot="5400000">
            <a:off x="5174681" y="4342551"/>
            <a:ext cx="373891" cy="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rot="5400000">
            <a:off x="5340414" y="4370175"/>
            <a:ext cx="328173" cy="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/>
          <p:cNvSpPr txBox="1"/>
          <p:nvPr/>
        </p:nvSpPr>
        <p:spPr>
          <a:xfrm>
            <a:off x="0" y="0"/>
            <a:ext cx="77595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Client / Server Infrastructure Based SCADA or PMS System with Redundancy</a:t>
            </a:r>
          </a:p>
          <a:p>
            <a:pPr lvl="1"/>
            <a:r>
              <a:rPr lang="en-US" b="1" u="sng" dirty="0" smtClean="0"/>
              <a:t>Sample</a:t>
            </a:r>
            <a:endParaRPr lang="en-US" b="1" u="sng" dirty="0" smtClean="0"/>
          </a:p>
          <a:p>
            <a:pPr lvl="2"/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78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Standard features for all Architectures:</a:t>
            </a:r>
          </a:p>
          <a:p>
            <a:pPr lvl="1"/>
            <a:r>
              <a:rPr lang="en-US" b="1" u="sng" dirty="0" smtClean="0"/>
              <a:t>IP </a:t>
            </a:r>
            <a:r>
              <a:rPr lang="en-US" b="1" u="sng" dirty="0" err="1" smtClean="0"/>
              <a:t>Tunnelling</a:t>
            </a:r>
            <a:r>
              <a:rPr lang="en-US" b="1" u="sng" dirty="0" smtClean="0"/>
              <a:t> to Intelligent Electronic  Devices (IEDs)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101" name="Curved Connector 551"/>
          <p:cNvCxnSpPr>
            <a:stCxn id="359" idx="3"/>
            <a:endCxn id="110" idx="1"/>
          </p:cNvCxnSpPr>
          <p:nvPr/>
        </p:nvCxnSpPr>
        <p:spPr>
          <a:xfrm flipV="1">
            <a:off x="5417127" y="2344120"/>
            <a:ext cx="928278" cy="170030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45405" y="1397352"/>
            <a:ext cx="2209800" cy="189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5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91401" y="3581400"/>
            <a:ext cx="1447799" cy="124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6" name="Picture 4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162800" y="5217244"/>
            <a:ext cx="1457615" cy="110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7" name="TextBox 116"/>
          <p:cNvSpPr txBox="1"/>
          <p:nvPr/>
        </p:nvSpPr>
        <p:spPr>
          <a:xfrm>
            <a:off x="6955005" y="1143000"/>
            <a:ext cx="860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Dashboard</a:t>
            </a:r>
            <a:endParaRPr lang="en-US" sz="1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620001" y="3352800"/>
            <a:ext cx="1066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Power Quality</a:t>
            </a:r>
            <a:endParaRPr lang="en-US" sz="1200" dirty="0"/>
          </a:p>
        </p:txBody>
      </p:sp>
      <p:sp>
        <p:nvSpPr>
          <p:cNvPr id="119" name="TextBox 118"/>
          <p:cNvSpPr txBox="1"/>
          <p:nvPr/>
        </p:nvSpPr>
        <p:spPr>
          <a:xfrm>
            <a:off x="7214577" y="4980801"/>
            <a:ext cx="13960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Energy Comparison</a:t>
            </a:r>
            <a:endParaRPr lang="en-US" sz="1200" dirty="0"/>
          </a:p>
        </p:txBody>
      </p:sp>
      <p:cxnSp>
        <p:nvCxnSpPr>
          <p:cNvPr id="120" name="Curved Connector 617"/>
          <p:cNvCxnSpPr>
            <a:stCxn id="115" idx="1"/>
            <a:endCxn id="110" idx="2"/>
          </p:cNvCxnSpPr>
          <p:nvPr/>
        </p:nvCxnSpPr>
        <p:spPr>
          <a:xfrm rot="10800000" flipH="1">
            <a:off x="7391401" y="3290888"/>
            <a:ext cx="58904" cy="910999"/>
          </a:xfrm>
          <a:prstGeom prst="curvedConnector4">
            <a:avLst>
              <a:gd name="adj1" fmla="val -388089"/>
              <a:gd name="adj2" fmla="val 84055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hape 120"/>
          <p:cNvCxnSpPr>
            <a:stCxn id="115" idx="2"/>
            <a:endCxn id="116" idx="3"/>
          </p:cNvCxnSpPr>
          <p:nvPr/>
        </p:nvCxnSpPr>
        <p:spPr>
          <a:xfrm rot="16200000" flipH="1">
            <a:off x="7893583" y="5044089"/>
            <a:ext cx="948551" cy="505114"/>
          </a:xfrm>
          <a:prstGeom prst="curvedConnector4">
            <a:avLst>
              <a:gd name="adj1" fmla="val 20814"/>
              <a:gd name="adj2" fmla="val 188571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7543800" y="6400800"/>
            <a:ext cx="411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Etc.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2384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Standard features for all Architectures:</a:t>
            </a:r>
          </a:p>
          <a:p>
            <a:pPr lvl="1"/>
            <a:r>
              <a:rPr lang="en-US" b="1" u="sng" dirty="0" smtClean="0"/>
              <a:t>Alarming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101" name="Curved Connector 551"/>
          <p:cNvCxnSpPr>
            <a:stCxn id="359" idx="3"/>
            <a:endCxn id="4098" idx="2"/>
          </p:cNvCxnSpPr>
          <p:nvPr/>
        </p:nvCxnSpPr>
        <p:spPr>
          <a:xfrm flipV="1">
            <a:off x="5417127" y="3214256"/>
            <a:ext cx="2026513" cy="830169"/>
          </a:xfrm>
          <a:prstGeom prst="curvedConnector2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wonderware.ie/_images/image-113-qi-analyst-113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38844" y="1104900"/>
            <a:ext cx="2809592" cy="2109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2384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Standard features for all Architectures:</a:t>
            </a:r>
          </a:p>
          <a:p>
            <a:pPr lvl="1"/>
            <a:r>
              <a:rPr lang="en-US" b="1" u="sng" dirty="0" smtClean="0"/>
              <a:t>Reporting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101" name="Curved Connector 551"/>
          <p:cNvCxnSpPr>
            <a:stCxn id="359" idx="3"/>
            <a:endCxn id="77" idx="1"/>
          </p:cNvCxnSpPr>
          <p:nvPr/>
        </p:nvCxnSpPr>
        <p:spPr>
          <a:xfrm flipV="1">
            <a:off x="5417127" y="3652170"/>
            <a:ext cx="602673" cy="39225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88182" y="962890"/>
            <a:ext cx="2667000" cy="150114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019800" y="2877813"/>
            <a:ext cx="2743200" cy="154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9" name="Curved Connector 551"/>
          <p:cNvCxnSpPr>
            <a:stCxn id="359" idx="3"/>
            <a:endCxn id="76" idx="1"/>
          </p:cNvCxnSpPr>
          <p:nvPr/>
        </p:nvCxnSpPr>
        <p:spPr>
          <a:xfrm flipV="1">
            <a:off x="5417127" y="1713460"/>
            <a:ext cx="471055" cy="233096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2384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Standard features for all Architectures:</a:t>
            </a:r>
          </a:p>
          <a:p>
            <a:pPr lvl="1"/>
            <a:r>
              <a:rPr lang="en-US" b="1" u="sng" dirty="0" err="1" smtClean="0"/>
              <a:t>Historization</a:t>
            </a:r>
            <a:endParaRPr lang="en-US" b="1" u="sng" dirty="0" smtClean="0"/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101" name="Curved Connector 551"/>
          <p:cNvCxnSpPr>
            <a:stCxn id="359" idx="3"/>
            <a:endCxn id="77" idx="1"/>
          </p:cNvCxnSpPr>
          <p:nvPr/>
        </p:nvCxnSpPr>
        <p:spPr>
          <a:xfrm flipV="1">
            <a:off x="5417127" y="3652170"/>
            <a:ext cx="602673" cy="39225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88182" y="962890"/>
            <a:ext cx="2667000" cy="150114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019800" y="2877813"/>
            <a:ext cx="2743200" cy="154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9" name="Curved Connector 551"/>
          <p:cNvCxnSpPr>
            <a:stCxn id="359" idx="3"/>
            <a:endCxn id="76" idx="1"/>
          </p:cNvCxnSpPr>
          <p:nvPr/>
        </p:nvCxnSpPr>
        <p:spPr>
          <a:xfrm flipV="1">
            <a:off x="5417127" y="1713460"/>
            <a:ext cx="471055" cy="233096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907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Additional features that can be added to most of the architectures </a:t>
            </a:r>
          </a:p>
          <a:p>
            <a:pPr lvl="1"/>
            <a:r>
              <a:rPr lang="en-US" b="1" u="sng" dirty="0" smtClean="0"/>
              <a:t>JHACO Reporting for EPSS Hospitals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248400" y="1048031"/>
            <a:ext cx="2083789" cy="260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" name="Picture 97" descr="C:\Documents and Settings\heralmd\My Documents\PMSM\Projects\MH10171A Tanner\GEN TEST.jpg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781800" y="3733800"/>
            <a:ext cx="2127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Curved Connector 551"/>
          <p:cNvCxnSpPr>
            <a:stCxn id="359" idx="3"/>
          </p:cNvCxnSpPr>
          <p:nvPr/>
        </p:nvCxnSpPr>
        <p:spPr>
          <a:xfrm flipV="1">
            <a:off x="5417127" y="2352816"/>
            <a:ext cx="831273" cy="1691609"/>
          </a:xfrm>
          <a:prstGeom prst="curvedConnector2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urved Connector 551"/>
          <p:cNvCxnSpPr>
            <a:stCxn id="359" idx="3"/>
          </p:cNvCxnSpPr>
          <p:nvPr/>
        </p:nvCxnSpPr>
        <p:spPr>
          <a:xfrm>
            <a:off x="5417127" y="4044425"/>
            <a:ext cx="1364673" cy="52757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907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Additional features that can be added to most of the architectures </a:t>
            </a:r>
          </a:p>
          <a:p>
            <a:pPr lvl="1"/>
            <a:r>
              <a:rPr lang="en-US" b="1" u="sng" dirty="0" smtClean="0"/>
              <a:t>Remote Monitoring – Maintenance &amp; Operations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78" name="Picture 6" descr="http://home.messiah.edu/~ce1191/World-Wide-Web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511636" y="2362200"/>
            <a:ext cx="1066800" cy="1066800"/>
          </a:xfrm>
          <a:prstGeom prst="rect">
            <a:avLst/>
          </a:prstGeom>
          <a:noFill/>
        </p:spPr>
      </p:pic>
      <p:cxnSp>
        <p:nvCxnSpPr>
          <p:cNvPr id="82" name="Curved Connector 81"/>
          <p:cNvCxnSpPr>
            <a:stCxn id="359" idx="3"/>
            <a:endCxn id="78" idx="1"/>
          </p:cNvCxnSpPr>
          <p:nvPr/>
        </p:nvCxnSpPr>
        <p:spPr>
          <a:xfrm flipV="1">
            <a:off x="5417127" y="2895600"/>
            <a:ext cx="1094509" cy="1148825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stCxn id="78" idx="3"/>
            <a:endCxn id="115" idx="2"/>
          </p:cNvCxnSpPr>
          <p:nvPr/>
        </p:nvCxnSpPr>
        <p:spPr>
          <a:xfrm flipV="1">
            <a:off x="7578436" y="2051687"/>
            <a:ext cx="713071" cy="843913"/>
          </a:xfrm>
          <a:prstGeom prst="curvedConnector2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1"/>
          <p:cNvGrpSpPr/>
          <p:nvPr/>
        </p:nvGrpSpPr>
        <p:grpSpPr>
          <a:xfrm>
            <a:off x="7426036" y="1025236"/>
            <a:ext cx="1436329" cy="1026451"/>
            <a:chOff x="389444" y="4550570"/>
            <a:chExt cx="1354064" cy="1231105"/>
          </a:xfrm>
        </p:grpSpPr>
        <p:grpSp>
          <p:nvGrpSpPr>
            <p:cNvPr id="10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6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7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0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5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907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Additional features that can be added to most of the architectures </a:t>
            </a:r>
          </a:p>
          <a:p>
            <a:pPr lvl="1"/>
            <a:r>
              <a:rPr lang="en-US" b="1" u="sng" dirty="0" smtClean="0"/>
              <a:t>Sequence of Events Reporting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696" y="1524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677884" y="2741789"/>
            <a:ext cx="1670113" cy="201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086913" y="1286292"/>
            <a:ext cx="852055" cy="119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7" name="Curved Connector 86"/>
          <p:cNvCxnSpPr>
            <a:stCxn id="359" idx="3"/>
            <a:endCxn id="86" idx="1"/>
          </p:cNvCxnSpPr>
          <p:nvPr/>
        </p:nvCxnSpPr>
        <p:spPr>
          <a:xfrm flipV="1">
            <a:off x="5417127" y="1886159"/>
            <a:ext cx="1669786" cy="2158266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907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1200" dirty="0"/>
          </a:p>
          <a:p>
            <a:pPr lvl="1"/>
            <a:r>
              <a:rPr lang="en-US" dirty="0" smtClean="0"/>
              <a:t>Additional features that can be added to most of the architectures </a:t>
            </a:r>
          </a:p>
          <a:p>
            <a:pPr lvl="1"/>
            <a:r>
              <a:rPr lang="en-US" b="1" u="sng" dirty="0" smtClean="0"/>
              <a:t>Interface to “other” system e.g.; Building Management Systems</a:t>
            </a:r>
          </a:p>
          <a:p>
            <a:pPr lvl="2"/>
            <a:endParaRPr lang="en-US" sz="1200" dirty="0"/>
          </a:p>
        </p:txBody>
      </p:sp>
      <p:pic>
        <p:nvPicPr>
          <p:cNvPr id="2005" name="Picture 20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0441" y="304800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9471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3" name="Oval 352"/>
          <p:cNvSpPr/>
          <p:nvPr/>
        </p:nvSpPr>
        <p:spPr>
          <a:xfrm>
            <a:off x="4864625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4802581" y="459641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4864625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4802581" y="4568101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4990664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928620" y="4571653"/>
            <a:ext cx="42126" cy="33457"/>
          </a:xfrm>
          <a:prstGeom prst="ellipse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9" name="Picture 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4472" y="2733594"/>
            <a:ext cx="1232655" cy="262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0" name="Picture 3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4074" y="2759935"/>
            <a:ext cx="718694" cy="6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1" name="Picture 36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05280" y="3442525"/>
            <a:ext cx="732848" cy="6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61" y="3972664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36257" y="4172982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9788" y="4512907"/>
            <a:ext cx="932022" cy="19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7" name="Picture 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551506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" name="Picture 3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719021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86"/>
          <p:cNvGrpSpPr/>
          <p:nvPr/>
        </p:nvGrpSpPr>
        <p:grpSpPr>
          <a:xfrm>
            <a:off x="614153" y="3800722"/>
            <a:ext cx="901402" cy="777119"/>
            <a:chOff x="1143000" y="990600"/>
            <a:chExt cx="2438400" cy="1906890"/>
          </a:xfrm>
        </p:grpSpPr>
        <p:grpSp>
          <p:nvGrpSpPr>
            <p:cNvPr id="3" name="Group 3"/>
            <p:cNvGrpSpPr/>
            <p:nvPr/>
          </p:nvGrpSpPr>
          <p:grpSpPr>
            <a:xfrm>
              <a:off x="1143000" y="990600"/>
              <a:ext cx="2438400" cy="1906890"/>
              <a:chOff x="3643313" y="3867150"/>
              <a:chExt cx="1270000" cy="1047750"/>
            </a:xfrm>
          </p:grpSpPr>
          <p:pic>
            <p:nvPicPr>
              <p:cNvPr id="390" name="Picture 157" descr="Computer without monitor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643313" y="3867150"/>
                <a:ext cx="1270000" cy="1047750"/>
              </a:xfrm>
              <a:prstGeom prst="rect">
                <a:avLst/>
              </a:prstGeom>
              <a:noFill/>
            </p:spPr>
          </p:pic>
          <p:pic>
            <p:nvPicPr>
              <p:cNvPr id="391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4068763" y="3933825"/>
                <a:ext cx="688975" cy="706438"/>
              </a:xfrm>
              <a:prstGeom prst="rect">
                <a:avLst/>
              </a:prstGeom>
              <a:noFill/>
            </p:spPr>
          </p:pic>
        </p:grpSp>
        <p:pic>
          <p:nvPicPr>
            <p:cNvPr id="38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52638" y="1202527"/>
              <a:ext cx="1143000" cy="819150"/>
            </a:xfrm>
            <a:prstGeom prst="rect">
              <a:avLst/>
            </a:prstGeom>
            <a:noFill/>
          </p:spPr>
        </p:pic>
      </p:grpSp>
      <p:sp>
        <p:nvSpPr>
          <p:cNvPr id="394" name="Oval 393"/>
          <p:cNvSpPr/>
          <p:nvPr/>
        </p:nvSpPr>
        <p:spPr>
          <a:xfrm>
            <a:off x="3310381" y="5010146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6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3681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55779" y="5934746"/>
            <a:ext cx="460583" cy="2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39"/>
          <p:cNvGrpSpPr/>
          <p:nvPr/>
        </p:nvGrpSpPr>
        <p:grpSpPr>
          <a:xfrm>
            <a:off x="1795809" y="5215437"/>
            <a:ext cx="631853" cy="256971"/>
            <a:chOff x="595855" y="4743167"/>
            <a:chExt cx="586234" cy="286029"/>
          </a:xfrm>
        </p:grpSpPr>
        <p:pic>
          <p:nvPicPr>
            <p:cNvPr id="414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95855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5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927549" y="4743167"/>
              <a:ext cx="254540" cy="28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10351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19543" y="5215438"/>
            <a:ext cx="274347" cy="2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1" name="Picture 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226" y="5010936"/>
            <a:ext cx="772463" cy="10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" name="TextBox 401"/>
          <p:cNvSpPr txBox="1"/>
          <p:nvPr/>
        </p:nvSpPr>
        <p:spPr>
          <a:xfrm>
            <a:off x="1753856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3" name="TextBox 402"/>
          <p:cNvSpPr txBox="1"/>
          <p:nvPr/>
        </p:nvSpPr>
        <p:spPr>
          <a:xfrm>
            <a:off x="2116595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sp>
        <p:nvSpPr>
          <p:cNvPr id="404" name="TextBox 403"/>
          <p:cNvSpPr txBox="1"/>
          <p:nvPr/>
        </p:nvSpPr>
        <p:spPr>
          <a:xfrm>
            <a:off x="3064508" y="5419569"/>
            <a:ext cx="368355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PQM</a:t>
            </a:r>
            <a:endParaRPr lang="en-US" sz="600" dirty="0"/>
          </a:p>
        </p:txBody>
      </p:sp>
      <p:pic>
        <p:nvPicPr>
          <p:cNvPr id="405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43585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6" name="TextBox 405"/>
          <p:cNvSpPr txBox="1"/>
          <p:nvPr/>
        </p:nvSpPr>
        <p:spPr>
          <a:xfrm>
            <a:off x="1717917" y="5780410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07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89974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31230" y="5576013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70205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" name="TextBox 409"/>
          <p:cNvSpPr txBox="1"/>
          <p:nvPr/>
        </p:nvSpPr>
        <p:spPr>
          <a:xfrm>
            <a:off x="2744537" y="5784687"/>
            <a:ext cx="746730" cy="165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Metering Relays</a:t>
            </a:r>
            <a:endParaRPr lang="en-US" sz="600" dirty="0"/>
          </a:p>
        </p:txBody>
      </p:sp>
      <p:pic>
        <p:nvPicPr>
          <p:cNvPr id="411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16593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2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850" y="5580290"/>
            <a:ext cx="199873" cy="2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3" name="Picture 2" descr="http://www.cat.com/cda/files/4379448/7/EMCP4-240x16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43234" y="5933962"/>
            <a:ext cx="504593" cy="254117"/>
          </a:xfrm>
          <a:prstGeom prst="rect">
            <a:avLst/>
          </a:prstGeom>
          <a:noFill/>
        </p:spPr>
      </p:pic>
      <p:cxnSp>
        <p:nvCxnSpPr>
          <p:cNvPr id="418" name="Shape 417"/>
          <p:cNvCxnSpPr>
            <a:stCxn id="367" idx="1"/>
            <a:endCxn id="383" idx="2"/>
          </p:cNvCxnSpPr>
          <p:nvPr/>
        </p:nvCxnSpPr>
        <p:spPr>
          <a:xfrm rot="10800000">
            <a:off x="2935371" y="3474474"/>
            <a:ext cx="1332406" cy="15570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Elbow Connector 419"/>
          <p:cNvCxnSpPr>
            <a:stCxn id="383" idx="2"/>
            <a:endCxn id="378" idx="2"/>
          </p:cNvCxnSpPr>
          <p:nvPr/>
        </p:nvCxnSpPr>
        <p:spPr>
          <a:xfrm rot="5400000">
            <a:off x="2414878" y="2953946"/>
            <a:ext cx="1075" cy="1041056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Elbow Connector 421"/>
          <p:cNvCxnSpPr>
            <a:stCxn id="378" idx="2"/>
            <a:endCxn id="373" idx="2"/>
          </p:cNvCxnSpPr>
          <p:nvPr/>
        </p:nvCxnSpPr>
        <p:spPr>
          <a:xfrm rot="5400000">
            <a:off x="1373822" y="2953946"/>
            <a:ext cx="1075" cy="1041057"/>
          </a:xfrm>
          <a:prstGeom prst="bentConnector3">
            <a:avLst>
              <a:gd name="adj1" fmla="val 14395466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hape 423"/>
          <p:cNvCxnSpPr>
            <a:stCxn id="373" idx="2"/>
            <a:endCxn id="390" idx="2"/>
          </p:cNvCxnSpPr>
          <p:nvPr/>
        </p:nvCxnSpPr>
        <p:spPr>
          <a:xfrm rot="16200000" flipH="1">
            <a:off x="407372" y="3920359"/>
            <a:ext cx="1103367" cy="211597"/>
          </a:xfrm>
          <a:prstGeom prst="bentConnector5">
            <a:avLst>
              <a:gd name="adj1" fmla="val 14784"/>
              <a:gd name="adj2" fmla="val 391000"/>
              <a:gd name="adj3" fmla="val 114029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hape 426"/>
          <p:cNvCxnSpPr>
            <a:stCxn id="91" idx="2"/>
            <a:endCxn id="89" idx="0"/>
          </p:cNvCxnSpPr>
          <p:nvPr/>
        </p:nvCxnSpPr>
        <p:spPr>
          <a:xfrm rot="10800000" flipV="1">
            <a:off x="2444463" y="3782405"/>
            <a:ext cx="1864706" cy="1237416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158"/>
          <p:cNvSpPr txBox="1"/>
          <p:nvPr/>
        </p:nvSpPr>
        <p:spPr>
          <a:xfrm>
            <a:off x="4338709" y="2424541"/>
            <a:ext cx="88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89" name="Oval 88"/>
          <p:cNvSpPr/>
          <p:nvPr/>
        </p:nvSpPr>
        <p:spPr>
          <a:xfrm>
            <a:off x="2419824" y="5019820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4309168" y="3761867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hape 93"/>
          <p:cNvCxnSpPr>
            <a:stCxn id="97" idx="2"/>
            <a:endCxn id="394" idx="0"/>
          </p:cNvCxnSpPr>
          <p:nvPr/>
        </p:nvCxnSpPr>
        <p:spPr>
          <a:xfrm rot="10800000" flipV="1">
            <a:off x="3335021" y="3859796"/>
            <a:ext cx="977576" cy="1150349"/>
          </a:xfrm>
          <a:prstGeom prst="bentConnector2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777" y="3812539"/>
            <a:ext cx="784003" cy="15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Oval 96"/>
          <p:cNvSpPr/>
          <p:nvPr/>
        </p:nvSpPr>
        <p:spPr>
          <a:xfrm>
            <a:off x="4312596" y="3839259"/>
            <a:ext cx="49276" cy="41075"/>
          </a:xfrm>
          <a:prstGeom prst="ellipse">
            <a:avLst/>
          </a:prstGeom>
          <a:solidFill>
            <a:srgbClr val="00B050"/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01"/>
          <p:cNvGrpSpPr/>
          <p:nvPr/>
        </p:nvGrpSpPr>
        <p:grpSpPr>
          <a:xfrm>
            <a:off x="306316" y="2658958"/>
            <a:ext cx="977612" cy="833602"/>
            <a:chOff x="389444" y="4550570"/>
            <a:chExt cx="1354064" cy="1231105"/>
          </a:xfrm>
        </p:grpSpPr>
        <p:grpSp>
          <p:nvGrpSpPr>
            <p:cNvPr id="7" name="Group 89"/>
            <p:cNvGrpSpPr/>
            <p:nvPr/>
          </p:nvGrpSpPr>
          <p:grpSpPr>
            <a:xfrm>
              <a:off x="389444" y="4550570"/>
              <a:ext cx="1213138" cy="1050130"/>
              <a:chOff x="3631406" y="1968033"/>
              <a:chExt cx="902497" cy="674594"/>
            </a:xfrm>
          </p:grpSpPr>
          <p:pic>
            <p:nvPicPr>
              <p:cNvPr id="92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93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99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102"/>
          <p:cNvGrpSpPr/>
          <p:nvPr/>
        </p:nvGrpSpPr>
        <p:grpSpPr>
          <a:xfrm>
            <a:off x="1366606" y="2658958"/>
            <a:ext cx="977612" cy="833602"/>
            <a:chOff x="389444" y="4550570"/>
            <a:chExt cx="1354064" cy="1231105"/>
          </a:xfrm>
        </p:grpSpPr>
        <p:grpSp>
          <p:nvGrpSpPr>
            <p:cNvPr id="9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07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08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5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" name="Group 108"/>
          <p:cNvGrpSpPr/>
          <p:nvPr/>
        </p:nvGrpSpPr>
        <p:grpSpPr>
          <a:xfrm>
            <a:off x="2426898" y="2658958"/>
            <a:ext cx="977612" cy="833602"/>
            <a:chOff x="389444" y="4550570"/>
            <a:chExt cx="1354064" cy="1231105"/>
          </a:xfrm>
        </p:grpSpPr>
        <p:grpSp>
          <p:nvGrpSpPr>
            <p:cNvPr id="11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3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4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11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12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87" name="Curved Connector 86"/>
          <p:cNvCxnSpPr>
            <a:stCxn id="359" idx="3"/>
          </p:cNvCxnSpPr>
          <p:nvPr/>
        </p:nvCxnSpPr>
        <p:spPr>
          <a:xfrm flipV="1">
            <a:off x="5417127" y="1886159"/>
            <a:ext cx="1669786" cy="2158266"/>
          </a:xfrm>
          <a:prstGeom prst="curvedConnector3">
            <a:avLst>
              <a:gd name="adj1" fmla="val 50000"/>
            </a:avLst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5331023" y="1364673"/>
            <a:ext cx="1290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Modbus</a:t>
            </a:r>
          </a:p>
          <a:p>
            <a:r>
              <a:rPr lang="en-US" sz="1200" dirty="0" smtClean="0"/>
              <a:t>Modbus TCP</a:t>
            </a:r>
          </a:p>
          <a:p>
            <a:r>
              <a:rPr lang="en-US" sz="1200" dirty="0" err="1" smtClean="0"/>
              <a:t>BACNet</a:t>
            </a:r>
            <a:endParaRPr lang="en-US" sz="1200" dirty="0" smtClean="0"/>
          </a:p>
          <a:p>
            <a:r>
              <a:rPr lang="en-US" sz="1200" dirty="0" smtClean="0"/>
              <a:t>Others if required</a:t>
            </a:r>
            <a:endParaRPr lang="en-US" sz="1200" dirty="0"/>
          </a:p>
        </p:txBody>
      </p:sp>
      <p:grpSp>
        <p:nvGrpSpPr>
          <p:cNvPr id="102" name="Group 101"/>
          <p:cNvGrpSpPr/>
          <p:nvPr/>
        </p:nvGrpSpPr>
        <p:grpSpPr>
          <a:xfrm>
            <a:off x="7219735" y="1273504"/>
            <a:ext cx="1453210" cy="1261878"/>
            <a:chOff x="389444" y="4550570"/>
            <a:chExt cx="1354064" cy="1231105"/>
          </a:xfrm>
        </p:grpSpPr>
        <p:grpSp>
          <p:nvGrpSpPr>
            <p:cNvPr id="103" name="Group 89"/>
            <p:cNvGrpSpPr/>
            <p:nvPr/>
          </p:nvGrpSpPr>
          <p:grpSpPr>
            <a:xfrm>
              <a:off x="389440" y="4550570"/>
              <a:ext cx="1213137" cy="1050130"/>
              <a:chOff x="3631406" y="1968033"/>
              <a:chExt cx="902497" cy="674594"/>
            </a:xfrm>
          </p:grpSpPr>
          <p:pic>
            <p:nvPicPr>
              <p:cNvPr id="110" name="Picture 4" descr="http://www.thinmanager.com/products/images/tc3770/ACP3770-01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631406" y="1968033"/>
                <a:ext cx="363111" cy="674594"/>
              </a:xfrm>
              <a:prstGeom prst="rect">
                <a:avLst/>
              </a:prstGeom>
              <a:noFill/>
            </p:spPr>
          </p:pic>
          <p:pic>
            <p:nvPicPr>
              <p:cNvPr id="115" name="Picture 20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43353" y="2087695"/>
                <a:ext cx="590550" cy="498634"/>
              </a:xfrm>
              <a:prstGeom prst="rect">
                <a:avLst/>
              </a:prstGeom>
              <a:noFill/>
            </p:spPr>
          </p:pic>
        </p:grpSp>
        <p:pic>
          <p:nvPicPr>
            <p:cNvPr id="104" name="Picture 4" descr="http://www.electricenergyonline.com/MagIMG/22-45-4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78275" y="4788080"/>
              <a:ext cx="645724" cy="522635"/>
            </a:xfrm>
            <a:prstGeom prst="rect">
              <a:avLst/>
            </a:prstGeom>
            <a:noFill/>
          </p:spPr>
        </p:pic>
        <p:pic>
          <p:nvPicPr>
            <p:cNvPr id="109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7183" y="5495925"/>
              <a:ext cx="1076325" cy="285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6" name="Rectangle 115"/>
          <p:cNvSpPr/>
          <p:nvPr/>
        </p:nvSpPr>
        <p:spPr>
          <a:xfrm>
            <a:off x="7710094" y="2553977"/>
            <a:ext cx="6996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BMS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1219" y="221673"/>
            <a:ext cx="4191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69342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04800" y="228600"/>
            <a:ext cx="3146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of </a:t>
            </a:r>
            <a:r>
              <a:rPr lang="en-US" dirty="0" err="1" smtClean="0"/>
              <a:t>Muli</a:t>
            </a:r>
            <a:r>
              <a:rPr lang="en-US" dirty="0" smtClean="0"/>
              <a:t>-Vendor System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5443</TotalTime>
  <Words>545</Words>
  <Application>Microsoft Office PowerPoint</Application>
  <PresentationFormat>On-screen Show (4:3)</PresentationFormat>
  <Paragraphs>224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Tom.Furlette</dc:creator>
  <cp:lastModifiedBy>Tom.Furlette</cp:lastModifiedBy>
  <cp:revision>38</cp:revision>
  <dcterms:created xsi:type="dcterms:W3CDTF">2013-05-29T10:38:12Z</dcterms:created>
  <dcterms:modified xsi:type="dcterms:W3CDTF">2013-08-22T11:34:19Z</dcterms:modified>
</cp:coreProperties>
</file>